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4" r:id="rId2"/>
    <p:sldId id="257" r:id="rId3"/>
    <p:sldId id="258" r:id="rId4"/>
    <p:sldId id="259" r:id="rId5"/>
    <p:sldId id="260" r:id="rId6"/>
    <p:sldId id="273" r:id="rId7"/>
    <p:sldId id="261" r:id="rId8"/>
    <p:sldId id="262" r:id="rId9"/>
    <p:sldId id="263" r:id="rId10"/>
    <p:sldId id="264" r:id="rId11"/>
    <p:sldId id="265" r:id="rId12"/>
    <p:sldId id="266"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E8D8A"/>
    <a:srgbClr val="DE8D56"/>
    <a:srgbClr val="D58654"/>
    <a:srgbClr val="7A8091"/>
    <a:srgbClr val="FF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34" autoAdjust="0"/>
    <p:restoredTop sz="94660"/>
  </p:normalViewPr>
  <p:slideViewPr>
    <p:cSldViewPr snapToGrid="0">
      <p:cViewPr varScale="1">
        <p:scale>
          <a:sx n="78" d="100"/>
          <a:sy n="78" d="100"/>
        </p:scale>
        <p:origin x="86" y="16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E:\Trainity%20Program\Project%204-Hiring%20Process%20Analytics\Hiring%20Process%20Analytic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atya\AppData\Roaming\Microsoft\Excel\Hiring%20Process%20Analytics%20(version%201).xlsb"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atya\AppData\Roaming\Microsoft\Excel\Hiring%20Process%20Analytics%20(version%201).xlsb"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atya\AppData\Roaming\Microsoft\Excel\Hiring%20Process%20Analytics%20(version%201).xlsb"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spPr>
            <a:solidFill>
              <a:schemeClr val="accent2"/>
            </a:solidFill>
            <a:ln>
              <a:noFill/>
            </a:ln>
            <a:effectLst/>
            <a:sp3d/>
          </c:spPr>
          <c:invertIfNegative val="0"/>
          <c:dPt>
            <c:idx val="0"/>
            <c:invertIfNegative val="0"/>
            <c:bubble3D val="0"/>
            <c:spPr>
              <a:solidFill>
                <a:schemeClr val="accent1"/>
              </a:solidFill>
              <a:ln>
                <a:noFill/>
              </a:ln>
              <a:effectLst/>
              <a:sp3d/>
            </c:spPr>
            <c:extLst>
              <c:ext xmlns:c16="http://schemas.microsoft.com/office/drawing/2014/chart" uri="{C3380CC4-5D6E-409C-BE32-E72D297353CC}">
                <c16:uniqueId val="{00000001-01FD-473B-8455-7F2AE4E9608B}"/>
              </c:ext>
            </c:extLst>
          </c:dPt>
          <c:dPt>
            <c:idx val="1"/>
            <c:invertIfNegative val="0"/>
            <c:bubble3D val="0"/>
            <c:spPr>
              <a:solidFill>
                <a:srgbClr val="FF0000"/>
              </a:solidFill>
              <a:ln>
                <a:noFill/>
              </a:ln>
              <a:effectLst/>
              <a:sp3d/>
            </c:spPr>
            <c:extLst>
              <c:ext xmlns:c16="http://schemas.microsoft.com/office/drawing/2014/chart" uri="{C3380CC4-5D6E-409C-BE32-E72D297353CC}">
                <c16:uniqueId val="{00000002-01FD-473B-8455-7F2AE4E9608B}"/>
              </c:ext>
            </c:extLst>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Pivot!$C$3:$D$3</c:f>
              <c:strCache>
                <c:ptCount val="2"/>
                <c:pt idx="0">
                  <c:v>Male</c:v>
                </c:pt>
                <c:pt idx="1">
                  <c:v>Female</c:v>
                </c:pt>
              </c:strCache>
            </c:strRef>
          </c:cat>
          <c:val>
            <c:numRef>
              <c:f>Pivot!$C$4:$D$4</c:f>
              <c:numCache>
                <c:formatCode>General</c:formatCode>
                <c:ptCount val="2"/>
                <c:pt idx="0">
                  <c:v>2562</c:v>
                </c:pt>
                <c:pt idx="1">
                  <c:v>1856</c:v>
                </c:pt>
              </c:numCache>
            </c:numRef>
          </c:val>
          <c:extLst>
            <c:ext xmlns:c16="http://schemas.microsoft.com/office/drawing/2014/chart" uri="{C3380CC4-5D6E-409C-BE32-E72D297353CC}">
              <c16:uniqueId val="{00000000-01FD-473B-8455-7F2AE4E9608B}"/>
            </c:ext>
          </c:extLst>
        </c:ser>
        <c:dLbls>
          <c:showLegendKey val="0"/>
          <c:showVal val="1"/>
          <c:showCatName val="0"/>
          <c:showSerName val="0"/>
          <c:showPercent val="0"/>
          <c:showBubbleSize val="0"/>
        </c:dLbls>
        <c:gapWidth val="150"/>
        <c:shape val="box"/>
        <c:axId val="425930368"/>
        <c:axId val="692847616"/>
        <c:axId val="0"/>
      </c:bar3DChart>
      <c:catAx>
        <c:axId val="425930368"/>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1" i="0" u="none" strike="noStrike" kern="1200" baseline="0">
                <a:solidFill>
                  <a:schemeClr val="tx2"/>
                </a:solidFill>
                <a:latin typeface="+mn-lt"/>
                <a:ea typeface="+mn-ea"/>
                <a:cs typeface="+mn-cs"/>
              </a:defRPr>
            </a:pPr>
            <a:endParaRPr lang="en-US"/>
          </a:p>
        </c:txPr>
        <c:crossAx val="692847616"/>
        <c:crosses val="autoZero"/>
        <c:auto val="1"/>
        <c:lblAlgn val="ctr"/>
        <c:lblOffset val="100"/>
        <c:noMultiLvlLbl val="0"/>
      </c:catAx>
      <c:valAx>
        <c:axId val="692847616"/>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4259303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Histogram</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rgbClr val="9E8D8A"/>
            </a:solidFill>
            <a:ln>
              <a:noFill/>
            </a:ln>
            <a:effectLst/>
          </c:spPr>
          <c:invertIfNegative val="0"/>
          <c:cat>
            <c:numRef>
              <c:f>'[1]Data Without Outliers'!$L$24:$L$38</c:f>
              <c:numCache>
                <c:formatCode>General</c:formatCode>
                <c:ptCount val="15"/>
                <c:pt idx="0">
                  <c:v>6758</c:v>
                </c:pt>
                <c:pt idx="1">
                  <c:v>13416</c:v>
                </c:pt>
                <c:pt idx="2">
                  <c:v>20074</c:v>
                </c:pt>
                <c:pt idx="3">
                  <c:v>26732</c:v>
                </c:pt>
                <c:pt idx="4">
                  <c:v>33390</c:v>
                </c:pt>
                <c:pt idx="5">
                  <c:v>40048</c:v>
                </c:pt>
                <c:pt idx="6">
                  <c:v>46706</c:v>
                </c:pt>
                <c:pt idx="7">
                  <c:v>53364</c:v>
                </c:pt>
                <c:pt idx="8">
                  <c:v>60022</c:v>
                </c:pt>
                <c:pt idx="9">
                  <c:v>66680</c:v>
                </c:pt>
                <c:pt idx="10">
                  <c:v>73338</c:v>
                </c:pt>
                <c:pt idx="11">
                  <c:v>79996</c:v>
                </c:pt>
                <c:pt idx="12">
                  <c:v>86654</c:v>
                </c:pt>
                <c:pt idx="13">
                  <c:v>93312</c:v>
                </c:pt>
                <c:pt idx="14">
                  <c:v>99970</c:v>
                </c:pt>
              </c:numCache>
            </c:numRef>
          </c:cat>
          <c:val>
            <c:numRef>
              <c:f>'[1]Data Without Outliers'!$M$24:$M$38</c:f>
              <c:numCache>
                <c:formatCode>General</c:formatCode>
                <c:ptCount val="15"/>
                <c:pt idx="0">
                  <c:v>444</c:v>
                </c:pt>
                <c:pt idx="1">
                  <c:v>479</c:v>
                </c:pt>
                <c:pt idx="2">
                  <c:v>488</c:v>
                </c:pt>
                <c:pt idx="3">
                  <c:v>480</c:v>
                </c:pt>
                <c:pt idx="4">
                  <c:v>453</c:v>
                </c:pt>
                <c:pt idx="5">
                  <c:v>493</c:v>
                </c:pt>
                <c:pt idx="6">
                  <c:v>544</c:v>
                </c:pt>
                <c:pt idx="7">
                  <c:v>478</c:v>
                </c:pt>
                <c:pt idx="8">
                  <c:v>503</c:v>
                </c:pt>
                <c:pt idx="9">
                  <c:v>452</c:v>
                </c:pt>
                <c:pt idx="10">
                  <c:v>486</c:v>
                </c:pt>
                <c:pt idx="11">
                  <c:v>493</c:v>
                </c:pt>
                <c:pt idx="12">
                  <c:v>467</c:v>
                </c:pt>
                <c:pt idx="13">
                  <c:v>460</c:v>
                </c:pt>
                <c:pt idx="14">
                  <c:v>444</c:v>
                </c:pt>
              </c:numCache>
            </c:numRef>
          </c:val>
          <c:extLst>
            <c:ext xmlns:c16="http://schemas.microsoft.com/office/drawing/2014/chart" uri="{C3380CC4-5D6E-409C-BE32-E72D297353CC}">
              <c16:uniqueId val="{00000000-B468-4617-A12E-5E7565F31105}"/>
            </c:ext>
          </c:extLst>
        </c:ser>
        <c:dLbls>
          <c:showLegendKey val="0"/>
          <c:showVal val="0"/>
          <c:showCatName val="0"/>
          <c:showSerName val="0"/>
          <c:showPercent val="0"/>
          <c:showBubbleSize val="0"/>
        </c:dLbls>
        <c:gapWidth val="219"/>
        <c:overlap val="-27"/>
        <c:axId val="519533360"/>
        <c:axId val="519533688"/>
      </c:barChart>
      <c:catAx>
        <c:axId val="51953336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b="1">
                    <a:solidFill>
                      <a:schemeClr val="bg1"/>
                    </a:solidFill>
                  </a:rPr>
                  <a:t>Salary Range</a:t>
                </a:r>
              </a:p>
            </c:rich>
          </c:tx>
          <c:overlay val="0"/>
          <c:spPr>
            <a:solidFill>
              <a:schemeClr val="accent1"/>
            </a:solid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9533688"/>
        <c:crosses val="autoZero"/>
        <c:auto val="1"/>
        <c:lblAlgn val="ctr"/>
        <c:lblOffset val="100"/>
        <c:noMultiLvlLbl val="0"/>
      </c:catAx>
      <c:valAx>
        <c:axId val="5195336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solidFill>
                      <a:schemeClr val="bg1"/>
                    </a:solidFill>
                  </a:rPr>
                  <a:t>Frequency</a:t>
                </a:r>
              </a:p>
            </c:rich>
          </c:tx>
          <c:overlay val="0"/>
          <c:spPr>
            <a:solidFill>
              <a:schemeClr val="accent1"/>
            </a:solid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95333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706-43DB-9B22-C8064A6E202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706-43DB-9B22-C8064A6E202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706-43DB-9B22-C8064A6E202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706-43DB-9B22-C8064A6E202B}"/>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D706-43DB-9B22-C8064A6E202B}"/>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D706-43DB-9B22-C8064A6E202B}"/>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D706-43DB-9B22-C8064A6E202B}"/>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D706-43DB-9B22-C8064A6E202B}"/>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D706-43DB-9B22-C8064A6E202B}"/>
              </c:ext>
            </c:extLst>
          </c:dPt>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Pivot!$C$24:$C$32</c:f>
              <c:strCache>
                <c:ptCount val="9"/>
                <c:pt idx="0">
                  <c:v>Finance Department</c:v>
                </c:pt>
                <c:pt idx="1">
                  <c:v>General Management</c:v>
                </c:pt>
                <c:pt idx="2">
                  <c:v>Human Resource Department</c:v>
                </c:pt>
                <c:pt idx="3">
                  <c:v>Marketing Department</c:v>
                </c:pt>
                <c:pt idx="4">
                  <c:v>Operations Department</c:v>
                </c:pt>
                <c:pt idx="5">
                  <c:v>Production Department</c:v>
                </c:pt>
                <c:pt idx="6">
                  <c:v>Purchase Department</c:v>
                </c:pt>
                <c:pt idx="7">
                  <c:v>Sales Department</c:v>
                </c:pt>
                <c:pt idx="8">
                  <c:v>Service Department</c:v>
                </c:pt>
              </c:strCache>
            </c:strRef>
          </c:cat>
          <c:val>
            <c:numRef>
              <c:f>Pivot!$D$24:$D$32</c:f>
              <c:numCache>
                <c:formatCode>0.00%</c:formatCode>
                <c:ptCount val="9"/>
                <c:pt idx="0">
                  <c:v>3.9371732961631718E-2</c:v>
                </c:pt>
                <c:pt idx="1">
                  <c:v>2.2826067473627077E-2</c:v>
                </c:pt>
                <c:pt idx="2">
                  <c:v>1.4448340938830139E-2</c:v>
                </c:pt>
                <c:pt idx="3">
                  <c:v>4.5510810905324058E-2</c:v>
                </c:pt>
                <c:pt idx="4">
                  <c:v>0.38828601228271309</c:v>
                </c:pt>
                <c:pt idx="5">
                  <c:v>5.3906248769922678E-2</c:v>
                </c:pt>
                <c:pt idx="6">
                  <c:v>4.5278966069454488E-2</c:v>
                </c:pt>
                <c:pt idx="7">
                  <c:v>0.10413375176985222</c:v>
                </c:pt>
                <c:pt idx="8">
                  <c:v>0.2862380688286445</c:v>
                </c:pt>
              </c:numCache>
            </c:numRef>
          </c:val>
          <c:extLst>
            <c:ext xmlns:c16="http://schemas.microsoft.com/office/drawing/2014/chart" uri="{C3380CC4-5D6E-409C-BE32-E72D297353CC}">
              <c16:uniqueId val="{00000012-D706-43DB-9B22-C8064A6E202B}"/>
            </c:ext>
          </c:extLst>
        </c:ser>
        <c:dLbls>
          <c:dLblPos val="inEnd"/>
          <c:showLegendKey val="0"/>
          <c:showVal val="1"/>
          <c:showCatName val="0"/>
          <c:showSerName val="0"/>
          <c:showPercent val="0"/>
          <c:showBubbleSize val="0"/>
          <c:showLeaderLines val="1"/>
        </c:dLbls>
        <c:firstSliceAng val="0"/>
      </c:pieChart>
      <c:spPr>
        <a:noFill/>
        <a:ln>
          <a:noFill/>
        </a:ln>
        <a:effectLst/>
      </c:spPr>
    </c:plotArea>
    <c:legend>
      <c:legendPos val="l"/>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rgbClr val="D58654"/>
            </a:solidFill>
            <a:ln>
              <a:noFill/>
            </a:ln>
            <a:effectLst/>
          </c:spPr>
          <c:invertIfNegative val="0"/>
          <c:cat>
            <c:strRef>
              <c:f>Pivot!$A$47:$A$61</c:f>
              <c:strCache>
                <c:ptCount val="15"/>
                <c:pt idx="0">
                  <c:v>b9</c:v>
                </c:pt>
                <c:pt idx="1">
                  <c:v>c-10</c:v>
                </c:pt>
                <c:pt idx="2">
                  <c:v>c5</c:v>
                </c:pt>
                <c:pt idx="3">
                  <c:v>c8</c:v>
                </c:pt>
                <c:pt idx="4">
                  <c:v>c9</c:v>
                </c:pt>
                <c:pt idx="5">
                  <c:v>i1</c:v>
                </c:pt>
                <c:pt idx="6">
                  <c:v>i4</c:v>
                </c:pt>
                <c:pt idx="7">
                  <c:v>i5</c:v>
                </c:pt>
                <c:pt idx="8">
                  <c:v>i6</c:v>
                </c:pt>
                <c:pt idx="9">
                  <c:v>i7</c:v>
                </c:pt>
                <c:pt idx="10">
                  <c:v>m6</c:v>
                </c:pt>
                <c:pt idx="11">
                  <c:v>m7</c:v>
                </c:pt>
                <c:pt idx="12">
                  <c:v>n10</c:v>
                </c:pt>
                <c:pt idx="13">
                  <c:v>n6</c:v>
                </c:pt>
                <c:pt idx="14">
                  <c:v>n9</c:v>
                </c:pt>
              </c:strCache>
            </c:strRef>
          </c:cat>
          <c:val>
            <c:numRef>
              <c:f>Pivot!$B$47:$B$61</c:f>
              <c:numCache>
                <c:formatCode>General</c:formatCode>
                <c:ptCount val="15"/>
                <c:pt idx="0">
                  <c:v>463</c:v>
                </c:pt>
                <c:pt idx="1">
                  <c:v>232</c:v>
                </c:pt>
                <c:pt idx="2">
                  <c:v>1746</c:v>
                </c:pt>
                <c:pt idx="3">
                  <c:v>320</c:v>
                </c:pt>
                <c:pt idx="4">
                  <c:v>1791</c:v>
                </c:pt>
                <c:pt idx="5">
                  <c:v>222</c:v>
                </c:pt>
                <c:pt idx="6">
                  <c:v>88</c:v>
                </c:pt>
                <c:pt idx="7">
                  <c:v>786</c:v>
                </c:pt>
                <c:pt idx="8">
                  <c:v>527</c:v>
                </c:pt>
                <c:pt idx="9">
                  <c:v>982</c:v>
                </c:pt>
                <c:pt idx="10">
                  <c:v>3</c:v>
                </c:pt>
                <c:pt idx="11">
                  <c:v>1</c:v>
                </c:pt>
                <c:pt idx="12">
                  <c:v>1</c:v>
                </c:pt>
                <c:pt idx="13">
                  <c:v>1</c:v>
                </c:pt>
                <c:pt idx="14">
                  <c:v>1</c:v>
                </c:pt>
              </c:numCache>
            </c:numRef>
          </c:val>
          <c:extLst>
            <c:ext xmlns:c16="http://schemas.microsoft.com/office/drawing/2014/chart" uri="{C3380CC4-5D6E-409C-BE32-E72D297353CC}">
              <c16:uniqueId val="{00000000-2369-4747-9605-C5711E8DC1C7}"/>
            </c:ext>
          </c:extLst>
        </c:ser>
        <c:dLbls>
          <c:showLegendKey val="0"/>
          <c:showVal val="0"/>
          <c:showCatName val="0"/>
          <c:showSerName val="0"/>
          <c:showPercent val="0"/>
          <c:showBubbleSize val="0"/>
        </c:dLbls>
        <c:gapWidth val="219"/>
        <c:overlap val="-27"/>
        <c:axId val="1521713535"/>
        <c:axId val="1770282431"/>
      </c:barChart>
      <c:catAx>
        <c:axId val="15217135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70282431"/>
        <c:crosses val="autoZero"/>
        <c:auto val="1"/>
        <c:lblAlgn val="ctr"/>
        <c:lblOffset val="100"/>
        <c:noMultiLvlLbl val="0"/>
      </c:catAx>
      <c:valAx>
        <c:axId val="1770282431"/>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21713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0">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_rels/data5.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ata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3.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_rels/drawing5.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3.png"/><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85688F-2053-4EC5-B568-F6E740C86EA6}"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B03A22C-0DD4-4B18-B3EC-C6A831FB1C14}">
      <dgm:prSet/>
      <dgm:spPr/>
      <dgm:t>
        <a:bodyPr/>
        <a:lstStyle/>
        <a:p>
          <a:pPr>
            <a:lnSpc>
              <a:spcPct val="100000"/>
            </a:lnSpc>
            <a:defRPr b="1"/>
          </a:pPr>
          <a:r>
            <a:rPr lang="en-US" b="1" i="0"/>
            <a:t>Handling Missing Data:</a:t>
          </a:r>
          <a:endParaRPr lang="en-US"/>
        </a:p>
      </dgm:t>
    </dgm:pt>
    <dgm:pt modelId="{55EAF33B-14EC-401C-8C0A-6AC42D0F3B22}" type="parTrans" cxnId="{E6B68DA4-E2AF-4AC1-968E-A0018E23317E}">
      <dgm:prSet/>
      <dgm:spPr/>
      <dgm:t>
        <a:bodyPr/>
        <a:lstStyle/>
        <a:p>
          <a:endParaRPr lang="en-US"/>
        </a:p>
      </dgm:t>
    </dgm:pt>
    <dgm:pt modelId="{2D94246C-5181-4EED-A358-D23F617EB060}" type="sibTrans" cxnId="{E6B68DA4-E2AF-4AC1-968E-A0018E23317E}">
      <dgm:prSet/>
      <dgm:spPr/>
      <dgm:t>
        <a:bodyPr/>
        <a:lstStyle/>
        <a:p>
          <a:endParaRPr lang="en-US"/>
        </a:p>
      </dgm:t>
    </dgm:pt>
    <dgm:pt modelId="{0D19A264-86D6-45CF-A2F6-97C8CA12E297}">
      <dgm:prSet/>
      <dgm:spPr/>
      <dgm:t>
        <a:bodyPr/>
        <a:lstStyle/>
        <a:p>
          <a:pPr>
            <a:lnSpc>
              <a:spcPct val="100000"/>
            </a:lnSpc>
          </a:pPr>
          <a:r>
            <a:rPr lang="en-US" b="0" i="0"/>
            <a:t>Identified and addressed missing values in the dataset, employing appropriate strategies such as imputation or removal based on the context of the missing data.</a:t>
          </a:r>
          <a:endParaRPr lang="en-US"/>
        </a:p>
      </dgm:t>
    </dgm:pt>
    <dgm:pt modelId="{679E3A59-438E-4157-BCE0-B6E4C453172F}" type="parTrans" cxnId="{D9677335-C19B-4363-BF27-CDEBAFE0D98A}">
      <dgm:prSet/>
      <dgm:spPr/>
      <dgm:t>
        <a:bodyPr/>
        <a:lstStyle/>
        <a:p>
          <a:endParaRPr lang="en-US"/>
        </a:p>
      </dgm:t>
    </dgm:pt>
    <dgm:pt modelId="{FC53C978-A474-485C-868D-5613622FE35B}" type="sibTrans" cxnId="{D9677335-C19B-4363-BF27-CDEBAFE0D98A}">
      <dgm:prSet/>
      <dgm:spPr/>
      <dgm:t>
        <a:bodyPr/>
        <a:lstStyle/>
        <a:p>
          <a:endParaRPr lang="en-US"/>
        </a:p>
      </dgm:t>
    </dgm:pt>
    <dgm:pt modelId="{C2A4C1A9-96F7-411C-8EE2-D4FE6CFF450D}">
      <dgm:prSet/>
      <dgm:spPr/>
      <dgm:t>
        <a:bodyPr/>
        <a:lstStyle/>
        <a:p>
          <a:pPr>
            <a:lnSpc>
              <a:spcPct val="100000"/>
            </a:lnSpc>
            <a:defRPr b="1"/>
          </a:pPr>
          <a:r>
            <a:rPr lang="en-US" b="1" i="0"/>
            <a:t>Clubbing Columns:</a:t>
          </a:r>
          <a:endParaRPr lang="en-US"/>
        </a:p>
      </dgm:t>
    </dgm:pt>
    <dgm:pt modelId="{488B4F5A-D72D-4ADF-A430-EC3FEAB77ED1}" type="parTrans" cxnId="{311DDA15-7935-479B-BAE8-DED3D1A4B78E}">
      <dgm:prSet/>
      <dgm:spPr/>
      <dgm:t>
        <a:bodyPr/>
        <a:lstStyle/>
        <a:p>
          <a:endParaRPr lang="en-US"/>
        </a:p>
      </dgm:t>
    </dgm:pt>
    <dgm:pt modelId="{5CA2B684-03D1-4326-B180-8B57D9E61E03}" type="sibTrans" cxnId="{311DDA15-7935-479B-BAE8-DED3D1A4B78E}">
      <dgm:prSet/>
      <dgm:spPr/>
      <dgm:t>
        <a:bodyPr/>
        <a:lstStyle/>
        <a:p>
          <a:endParaRPr lang="en-US"/>
        </a:p>
      </dgm:t>
    </dgm:pt>
    <dgm:pt modelId="{770E25EC-1353-4273-8D28-E6D3C00D527B}">
      <dgm:prSet/>
      <dgm:spPr/>
      <dgm:t>
        <a:bodyPr/>
        <a:lstStyle/>
        <a:p>
          <a:pPr>
            <a:lnSpc>
              <a:spcPct val="100000"/>
            </a:lnSpc>
          </a:pPr>
          <a:r>
            <a:rPr lang="en-US" b="0" i="0"/>
            <a:t>Combined columns with multiple categories to simplify analysis, promoting a more streamlined and coherent dataset.</a:t>
          </a:r>
          <a:endParaRPr lang="en-US"/>
        </a:p>
      </dgm:t>
    </dgm:pt>
    <dgm:pt modelId="{F41B60A1-85F6-4D82-BCFD-E91CEAC74BCE}" type="parTrans" cxnId="{3B1C0CBD-295A-48FF-9AAA-9BDBC7F6D34F}">
      <dgm:prSet/>
      <dgm:spPr/>
      <dgm:t>
        <a:bodyPr/>
        <a:lstStyle/>
        <a:p>
          <a:endParaRPr lang="en-US"/>
        </a:p>
      </dgm:t>
    </dgm:pt>
    <dgm:pt modelId="{AE69E096-3A8D-4EE9-8B9C-429C441FC422}" type="sibTrans" cxnId="{3B1C0CBD-295A-48FF-9AAA-9BDBC7F6D34F}">
      <dgm:prSet/>
      <dgm:spPr/>
      <dgm:t>
        <a:bodyPr/>
        <a:lstStyle/>
        <a:p>
          <a:endParaRPr lang="en-US"/>
        </a:p>
      </dgm:t>
    </dgm:pt>
    <dgm:pt modelId="{F944C113-4696-4D6C-952A-9C0BD8E874BC}">
      <dgm:prSet/>
      <dgm:spPr/>
      <dgm:t>
        <a:bodyPr/>
        <a:lstStyle/>
        <a:p>
          <a:pPr>
            <a:lnSpc>
              <a:spcPct val="100000"/>
            </a:lnSpc>
            <a:defRPr b="1"/>
          </a:pPr>
          <a:r>
            <a:rPr lang="en-US" b="1" i="0"/>
            <a:t>Outlier Detection and Removal:</a:t>
          </a:r>
          <a:endParaRPr lang="en-US"/>
        </a:p>
      </dgm:t>
    </dgm:pt>
    <dgm:pt modelId="{B6108938-754E-4C66-B95C-9BA55B890D64}" type="parTrans" cxnId="{C5F23AA2-7726-429B-BCC4-922AB2D32704}">
      <dgm:prSet/>
      <dgm:spPr/>
      <dgm:t>
        <a:bodyPr/>
        <a:lstStyle/>
        <a:p>
          <a:endParaRPr lang="en-US"/>
        </a:p>
      </dgm:t>
    </dgm:pt>
    <dgm:pt modelId="{52DB1C45-BC1F-4AB8-A41C-632000B0B5B0}" type="sibTrans" cxnId="{C5F23AA2-7726-429B-BCC4-922AB2D32704}">
      <dgm:prSet/>
      <dgm:spPr/>
      <dgm:t>
        <a:bodyPr/>
        <a:lstStyle/>
        <a:p>
          <a:endParaRPr lang="en-US"/>
        </a:p>
      </dgm:t>
    </dgm:pt>
    <dgm:pt modelId="{25B76B39-7EC7-4109-8FB6-DEDE58EB5FAD}">
      <dgm:prSet/>
      <dgm:spPr/>
      <dgm:t>
        <a:bodyPr/>
        <a:lstStyle/>
        <a:p>
          <a:pPr>
            <a:lnSpc>
              <a:spcPct val="100000"/>
            </a:lnSpc>
          </a:pPr>
          <a:r>
            <a:rPr lang="en-US" b="0" i="0"/>
            <a:t>Conducted outlier analysis to identify and assess extreme values that could impact the analysis.</a:t>
          </a:r>
          <a:endParaRPr lang="en-US"/>
        </a:p>
      </dgm:t>
    </dgm:pt>
    <dgm:pt modelId="{D5ACC0FD-8B2A-4641-A10A-B07AF82C7DDF}" type="parTrans" cxnId="{83730113-C74F-445B-A980-4A9F186C3A27}">
      <dgm:prSet/>
      <dgm:spPr/>
      <dgm:t>
        <a:bodyPr/>
        <a:lstStyle/>
        <a:p>
          <a:endParaRPr lang="en-US"/>
        </a:p>
      </dgm:t>
    </dgm:pt>
    <dgm:pt modelId="{D40029A7-CA61-46A9-A330-534E77457DF6}" type="sibTrans" cxnId="{83730113-C74F-445B-A980-4A9F186C3A27}">
      <dgm:prSet/>
      <dgm:spPr/>
      <dgm:t>
        <a:bodyPr/>
        <a:lstStyle/>
        <a:p>
          <a:endParaRPr lang="en-US"/>
        </a:p>
      </dgm:t>
    </dgm:pt>
    <dgm:pt modelId="{C0E42D33-9CC9-4CB5-A82A-B7FC50B4AD27}">
      <dgm:prSet/>
      <dgm:spPr/>
      <dgm:t>
        <a:bodyPr/>
        <a:lstStyle/>
        <a:p>
          <a:pPr>
            <a:lnSpc>
              <a:spcPct val="100000"/>
            </a:lnSpc>
          </a:pPr>
          <a:r>
            <a:rPr lang="en-US" b="0" i="0"/>
            <a:t>Decided on appropriate strategies for handling outliers, whether through removal, replacement, or retention based on the nature of the dataset.</a:t>
          </a:r>
          <a:endParaRPr lang="en-US"/>
        </a:p>
      </dgm:t>
    </dgm:pt>
    <dgm:pt modelId="{94011029-F7BB-42C5-A1ED-1FB98B6D919C}" type="parTrans" cxnId="{AB79C94A-1065-49A3-9154-44AF1D9E0939}">
      <dgm:prSet/>
      <dgm:spPr/>
      <dgm:t>
        <a:bodyPr/>
        <a:lstStyle/>
        <a:p>
          <a:endParaRPr lang="en-US"/>
        </a:p>
      </dgm:t>
    </dgm:pt>
    <dgm:pt modelId="{7548028D-1DC7-4649-BD08-67D630C4C407}" type="sibTrans" cxnId="{AB79C94A-1065-49A3-9154-44AF1D9E0939}">
      <dgm:prSet/>
      <dgm:spPr/>
      <dgm:t>
        <a:bodyPr/>
        <a:lstStyle/>
        <a:p>
          <a:endParaRPr lang="en-US"/>
        </a:p>
      </dgm:t>
    </dgm:pt>
    <dgm:pt modelId="{D7D20D16-ED56-4317-B239-5B8682E33FD2}">
      <dgm:prSet/>
      <dgm:spPr/>
      <dgm:t>
        <a:bodyPr/>
        <a:lstStyle/>
        <a:p>
          <a:pPr>
            <a:lnSpc>
              <a:spcPct val="100000"/>
            </a:lnSpc>
            <a:defRPr b="1"/>
          </a:pPr>
          <a:r>
            <a:rPr lang="en-US" b="1" i="0"/>
            <a:t>Data Summary:</a:t>
          </a:r>
          <a:endParaRPr lang="en-US"/>
        </a:p>
      </dgm:t>
    </dgm:pt>
    <dgm:pt modelId="{9A2D827B-CE7F-4230-9F90-41EF015233CD}" type="parTrans" cxnId="{4D4FD40F-3B3C-4672-8B4C-C103D42B4502}">
      <dgm:prSet/>
      <dgm:spPr/>
      <dgm:t>
        <a:bodyPr/>
        <a:lstStyle/>
        <a:p>
          <a:endParaRPr lang="en-US"/>
        </a:p>
      </dgm:t>
    </dgm:pt>
    <dgm:pt modelId="{8B97BDED-2E38-4EED-96D4-447CBBB291C8}" type="sibTrans" cxnId="{4D4FD40F-3B3C-4672-8B4C-C103D42B4502}">
      <dgm:prSet/>
      <dgm:spPr/>
      <dgm:t>
        <a:bodyPr/>
        <a:lstStyle/>
        <a:p>
          <a:endParaRPr lang="en-US"/>
        </a:p>
      </dgm:t>
    </dgm:pt>
    <dgm:pt modelId="{527BCB2C-7DC5-4E2D-837E-7923AD600CBE}">
      <dgm:prSet/>
      <dgm:spPr/>
      <dgm:t>
        <a:bodyPr/>
        <a:lstStyle/>
        <a:p>
          <a:pPr>
            <a:lnSpc>
              <a:spcPct val="100000"/>
            </a:lnSpc>
          </a:pPr>
          <a:r>
            <a:rPr lang="en-US" b="0" i="0"/>
            <a:t>Calculated relevant statistical measures such as averages, medians, and other key indicators to provide a comprehensive summary of the dataset.</a:t>
          </a:r>
          <a:endParaRPr lang="en-US"/>
        </a:p>
      </dgm:t>
    </dgm:pt>
    <dgm:pt modelId="{CC9827A1-F86C-4315-8352-0B48A3EB4280}" type="parTrans" cxnId="{1C5D454D-7729-4101-ACF1-5BEB51F4E8A1}">
      <dgm:prSet/>
      <dgm:spPr/>
      <dgm:t>
        <a:bodyPr/>
        <a:lstStyle/>
        <a:p>
          <a:endParaRPr lang="en-US"/>
        </a:p>
      </dgm:t>
    </dgm:pt>
    <dgm:pt modelId="{2CCD88C6-AB4A-4216-A934-2573B689A7CA}" type="sibTrans" cxnId="{1C5D454D-7729-4101-ACF1-5BEB51F4E8A1}">
      <dgm:prSet/>
      <dgm:spPr/>
      <dgm:t>
        <a:bodyPr/>
        <a:lstStyle/>
        <a:p>
          <a:endParaRPr lang="en-US"/>
        </a:p>
      </dgm:t>
    </dgm:pt>
    <dgm:pt modelId="{3051FF0B-F3AD-44BE-896A-53BC40B6CCC6}">
      <dgm:prSet/>
      <dgm:spPr/>
      <dgm:t>
        <a:bodyPr/>
        <a:lstStyle/>
        <a:p>
          <a:pPr>
            <a:lnSpc>
              <a:spcPct val="100000"/>
            </a:lnSpc>
          </a:pPr>
          <a:r>
            <a:rPr lang="en-US" b="0" i="0"/>
            <a:t>Created visualizations using Excel to enhance understanding and interpretation of the data.</a:t>
          </a:r>
          <a:endParaRPr lang="en-US"/>
        </a:p>
      </dgm:t>
    </dgm:pt>
    <dgm:pt modelId="{68C130C8-30DF-4527-9A8E-C3D445664514}" type="parTrans" cxnId="{8D05CE12-68EF-4FDD-B158-6CAA5054E61C}">
      <dgm:prSet/>
      <dgm:spPr/>
      <dgm:t>
        <a:bodyPr/>
        <a:lstStyle/>
        <a:p>
          <a:endParaRPr lang="en-US"/>
        </a:p>
      </dgm:t>
    </dgm:pt>
    <dgm:pt modelId="{1724ABA1-4552-4CA2-BF07-0026450CD697}" type="sibTrans" cxnId="{8D05CE12-68EF-4FDD-B158-6CAA5054E61C}">
      <dgm:prSet/>
      <dgm:spPr/>
      <dgm:t>
        <a:bodyPr/>
        <a:lstStyle/>
        <a:p>
          <a:endParaRPr lang="en-US"/>
        </a:p>
      </dgm:t>
    </dgm:pt>
    <dgm:pt modelId="{4D15E7D9-A87E-4BC6-8211-6F164FEFC40A}" type="pres">
      <dgm:prSet presAssocID="{F185688F-2053-4EC5-B568-F6E740C86EA6}" presName="root" presStyleCnt="0">
        <dgm:presLayoutVars>
          <dgm:dir/>
          <dgm:resizeHandles val="exact"/>
        </dgm:presLayoutVars>
      </dgm:prSet>
      <dgm:spPr/>
    </dgm:pt>
    <dgm:pt modelId="{982E0ECE-3CAF-4EA5-9BAA-163F9AAF651F}" type="pres">
      <dgm:prSet presAssocID="{DB03A22C-0DD4-4B18-B3EC-C6A831FB1C14}" presName="compNode" presStyleCnt="0"/>
      <dgm:spPr/>
    </dgm:pt>
    <dgm:pt modelId="{2BC4576B-6847-40A0-9299-C4FBAFE1723C}" type="pres">
      <dgm:prSet presAssocID="{DB03A22C-0DD4-4B18-B3EC-C6A831FB1C1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esentation with Checklist"/>
        </a:ext>
      </dgm:extLst>
    </dgm:pt>
    <dgm:pt modelId="{B2BEBF50-3757-4DBF-A35C-2989B5C53CE3}" type="pres">
      <dgm:prSet presAssocID="{DB03A22C-0DD4-4B18-B3EC-C6A831FB1C14}" presName="iconSpace" presStyleCnt="0"/>
      <dgm:spPr/>
    </dgm:pt>
    <dgm:pt modelId="{17AFCE57-C29A-4A64-8AFF-7DA36CFCC377}" type="pres">
      <dgm:prSet presAssocID="{DB03A22C-0DD4-4B18-B3EC-C6A831FB1C14}" presName="parTx" presStyleLbl="revTx" presStyleIdx="0" presStyleCnt="8">
        <dgm:presLayoutVars>
          <dgm:chMax val="0"/>
          <dgm:chPref val="0"/>
        </dgm:presLayoutVars>
      </dgm:prSet>
      <dgm:spPr/>
    </dgm:pt>
    <dgm:pt modelId="{3C63DED6-674F-48A8-87BB-CC33DFB1FEED}" type="pres">
      <dgm:prSet presAssocID="{DB03A22C-0DD4-4B18-B3EC-C6A831FB1C14}" presName="txSpace" presStyleCnt="0"/>
      <dgm:spPr/>
    </dgm:pt>
    <dgm:pt modelId="{6DA3643C-7C9A-4E58-BADC-28261F39BD71}" type="pres">
      <dgm:prSet presAssocID="{DB03A22C-0DD4-4B18-B3EC-C6A831FB1C14}" presName="desTx" presStyleLbl="revTx" presStyleIdx="1" presStyleCnt="8">
        <dgm:presLayoutVars/>
      </dgm:prSet>
      <dgm:spPr/>
    </dgm:pt>
    <dgm:pt modelId="{9F5FC648-8FB1-4616-9D0C-23E526B684BD}" type="pres">
      <dgm:prSet presAssocID="{2D94246C-5181-4EED-A358-D23F617EB060}" presName="sibTrans" presStyleCnt="0"/>
      <dgm:spPr/>
    </dgm:pt>
    <dgm:pt modelId="{31D2B72D-6F31-4E01-AA0D-7B61C934BB08}" type="pres">
      <dgm:prSet presAssocID="{C2A4C1A9-96F7-411C-8EE2-D4FE6CFF450D}" presName="compNode" presStyleCnt="0"/>
      <dgm:spPr/>
    </dgm:pt>
    <dgm:pt modelId="{F87A5B9C-2BFF-409C-A31B-13F305252AD1}" type="pres">
      <dgm:prSet presAssocID="{C2A4C1A9-96F7-411C-8EE2-D4FE6CFF450D}"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ble"/>
        </a:ext>
      </dgm:extLst>
    </dgm:pt>
    <dgm:pt modelId="{C45782B6-B42E-4B2B-8A47-2D811A5DED6C}" type="pres">
      <dgm:prSet presAssocID="{C2A4C1A9-96F7-411C-8EE2-D4FE6CFF450D}" presName="iconSpace" presStyleCnt="0"/>
      <dgm:spPr/>
    </dgm:pt>
    <dgm:pt modelId="{A8DA06EA-0E20-44E3-B47B-E23C41B73E49}" type="pres">
      <dgm:prSet presAssocID="{C2A4C1A9-96F7-411C-8EE2-D4FE6CFF450D}" presName="parTx" presStyleLbl="revTx" presStyleIdx="2" presStyleCnt="8">
        <dgm:presLayoutVars>
          <dgm:chMax val="0"/>
          <dgm:chPref val="0"/>
        </dgm:presLayoutVars>
      </dgm:prSet>
      <dgm:spPr/>
    </dgm:pt>
    <dgm:pt modelId="{A8FCC0E7-DC9A-448B-AABA-279B382BE7DC}" type="pres">
      <dgm:prSet presAssocID="{C2A4C1A9-96F7-411C-8EE2-D4FE6CFF450D}" presName="txSpace" presStyleCnt="0"/>
      <dgm:spPr/>
    </dgm:pt>
    <dgm:pt modelId="{CA67D820-698F-47F7-90A1-7F67CD72CC66}" type="pres">
      <dgm:prSet presAssocID="{C2A4C1A9-96F7-411C-8EE2-D4FE6CFF450D}" presName="desTx" presStyleLbl="revTx" presStyleIdx="3" presStyleCnt="8">
        <dgm:presLayoutVars/>
      </dgm:prSet>
      <dgm:spPr/>
    </dgm:pt>
    <dgm:pt modelId="{6FAB0011-FF01-4913-8EA1-C6B1DC14233B}" type="pres">
      <dgm:prSet presAssocID="{5CA2B684-03D1-4326-B180-8B57D9E61E03}" presName="sibTrans" presStyleCnt="0"/>
      <dgm:spPr/>
    </dgm:pt>
    <dgm:pt modelId="{8248776B-92DB-4DC3-9DB8-AD4880CD2499}" type="pres">
      <dgm:prSet presAssocID="{F944C113-4696-4D6C-952A-9C0BD8E874BC}" presName="compNode" presStyleCnt="0"/>
      <dgm:spPr/>
    </dgm:pt>
    <dgm:pt modelId="{2BAD81E0-43A0-4E41-9686-70CE7431FBF4}" type="pres">
      <dgm:prSet presAssocID="{F944C113-4696-4D6C-952A-9C0BD8E874BC}"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atistics"/>
        </a:ext>
      </dgm:extLst>
    </dgm:pt>
    <dgm:pt modelId="{E839C0AA-CD21-40CB-A41F-265AF69931A0}" type="pres">
      <dgm:prSet presAssocID="{F944C113-4696-4D6C-952A-9C0BD8E874BC}" presName="iconSpace" presStyleCnt="0"/>
      <dgm:spPr/>
    </dgm:pt>
    <dgm:pt modelId="{4EC135D7-3B82-408A-9EFF-86AF23121A38}" type="pres">
      <dgm:prSet presAssocID="{F944C113-4696-4D6C-952A-9C0BD8E874BC}" presName="parTx" presStyleLbl="revTx" presStyleIdx="4" presStyleCnt="8">
        <dgm:presLayoutVars>
          <dgm:chMax val="0"/>
          <dgm:chPref val="0"/>
        </dgm:presLayoutVars>
      </dgm:prSet>
      <dgm:spPr/>
    </dgm:pt>
    <dgm:pt modelId="{4644ECFA-0C9A-4B46-ABF2-9C92CC675E8B}" type="pres">
      <dgm:prSet presAssocID="{F944C113-4696-4D6C-952A-9C0BD8E874BC}" presName="txSpace" presStyleCnt="0"/>
      <dgm:spPr/>
    </dgm:pt>
    <dgm:pt modelId="{B51888DA-99DF-4454-ABAC-90D8EE72E9F1}" type="pres">
      <dgm:prSet presAssocID="{F944C113-4696-4D6C-952A-9C0BD8E874BC}" presName="desTx" presStyleLbl="revTx" presStyleIdx="5" presStyleCnt="8">
        <dgm:presLayoutVars/>
      </dgm:prSet>
      <dgm:spPr/>
    </dgm:pt>
    <dgm:pt modelId="{B48E40A9-FFB3-4D40-9498-30E12A38881D}" type="pres">
      <dgm:prSet presAssocID="{52DB1C45-BC1F-4AB8-A41C-632000B0B5B0}" presName="sibTrans" presStyleCnt="0"/>
      <dgm:spPr/>
    </dgm:pt>
    <dgm:pt modelId="{D62DCF88-14F1-407F-A9A4-0224A1188B93}" type="pres">
      <dgm:prSet presAssocID="{D7D20D16-ED56-4317-B239-5B8682E33FD2}" presName="compNode" presStyleCnt="0"/>
      <dgm:spPr/>
    </dgm:pt>
    <dgm:pt modelId="{3E9AD763-66C0-43F0-ACAF-E14D86FCC20F}" type="pres">
      <dgm:prSet presAssocID="{D7D20D16-ED56-4317-B239-5B8682E33FD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C854CE32-74C1-4311-82B0-D1345BCFF7DF}" type="pres">
      <dgm:prSet presAssocID="{D7D20D16-ED56-4317-B239-5B8682E33FD2}" presName="iconSpace" presStyleCnt="0"/>
      <dgm:spPr/>
    </dgm:pt>
    <dgm:pt modelId="{0D4DC377-3148-4EA3-867A-2B73E7BFC84C}" type="pres">
      <dgm:prSet presAssocID="{D7D20D16-ED56-4317-B239-5B8682E33FD2}" presName="parTx" presStyleLbl="revTx" presStyleIdx="6" presStyleCnt="8">
        <dgm:presLayoutVars>
          <dgm:chMax val="0"/>
          <dgm:chPref val="0"/>
        </dgm:presLayoutVars>
      </dgm:prSet>
      <dgm:spPr/>
    </dgm:pt>
    <dgm:pt modelId="{07707C97-A7D3-4669-9145-DE98C2991793}" type="pres">
      <dgm:prSet presAssocID="{D7D20D16-ED56-4317-B239-5B8682E33FD2}" presName="txSpace" presStyleCnt="0"/>
      <dgm:spPr/>
    </dgm:pt>
    <dgm:pt modelId="{CD143CDA-FB46-45D5-9388-13481F2B16B7}" type="pres">
      <dgm:prSet presAssocID="{D7D20D16-ED56-4317-B239-5B8682E33FD2}" presName="desTx" presStyleLbl="revTx" presStyleIdx="7" presStyleCnt="8">
        <dgm:presLayoutVars/>
      </dgm:prSet>
      <dgm:spPr/>
    </dgm:pt>
  </dgm:ptLst>
  <dgm:cxnLst>
    <dgm:cxn modelId="{62554A06-861B-4FE5-B805-B1977C0D6D24}" type="presOf" srcId="{D7D20D16-ED56-4317-B239-5B8682E33FD2}" destId="{0D4DC377-3148-4EA3-867A-2B73E7BFC84C}" srcOrd="0" destOrd="0" presId="urn:microsoft.com/office/officeart/2018/5/layout/CenteredIconLabelDescriptionList"/>
    <dgm:cxn modelId="{4D4FD40F-3B3C-4672-8B4C-C103D42B4502}" srcId="{F185688F-2053-4EC5-B568-F6E740C86EA6}" destId="{D7D20D16-ED56-4317-B239-5B8682E33FD2}" srcOrd="3" destOrd="0" parTransId="{9A2D827B-CE7F-4230-9F90-41EF015233CD}" sibTransId="{8B97BDED-2E38-4EED-96D4-447CBBB291C8}"/>
    <dgm:cxn modelId="{8D05CE12-68EF-4FDD-B158-6CAA5054E61C}" srcId="{D7D20D16-ED56-4317-B239-5B8682E33FD2}" destId="{3051FF0B-F3AD-44BE-896A-53BC40B6CCC6}" srcOrd="1" destOrd="0" parTransId="{68C130C8-30DF-4527-9A8E-C3D445664514}" sibTransId="{1724ABA1-4552-4CA2-BF07-0026450CD697}"/>
    <dgm:cxn modelId="{83730113-C74F-445B-A980-4A9F186C3A27}" srcId="{F944C113-4696-4D6C-952A-9C0BD8E874BC}" destId="{25B76B39-7EC7-4109-8FB6-DEDE58EB5FAD}" srcOrd="0" destOrd="0" parTransId="{D5ACC0FD-8B2A-4641-A10A-B07AF82C7DDF}" sibTransId="{D40029A7-CA61-46A9-A330-534E77457DF6}"/>
    <dgm:cxn modelId="{311DDA15-7935-479B-BAE8-DED3D1A4B78E}" srcId="{F185688F-2053-4EC5-B568-F6E740C86EA6}" destId="{C2A4C1A9-96F7-411C-8EE2-D4FE6CFF450D}" srcOrd="1" destOrd="0" parTransId="{488B4F5A-D72D-4ADF-A430-EC3FEAB77ED1}" sibTransId="{5CA2B684-03D1-4326-B180-8B57D9E61E03}"/>
    <dgm:cxn modelId="{C4955317-934A-4AE5-B6EA-E87686C311F9}" type="presOf" srcId="{C2A4C1A9-96F7-411C-8EE2-D4FE6CFF450D}" destId="{A8DA06EA-0E20-44E3-B47B-E23C41B73E49}" srcOrd="0" destOrd="0" presId="urn:microsoft.com/office/officeart/2018/5/layout/CenteredIconLabelDescriptionList"/>
    <dgm:cxn modelId="{6F5E7833-8E91-4E72-805E-97871FC71555}" type="presOf" srcId="{527BCB2C-7DC5-4E2D-837E-7923AD600CBE}" destId="{CD143CDA-FB46-45D5-9388-13481F2B16B7}" srcOrd="0" destOrd="0" presId="urn:microsoft.com/office/officeart/2018/5/layout/CenteredIconLabelDescriptionList"/>
    <dgm:cxn modelId="{D9677335-C19B-4363-BF27-CDEBAFE0D98A}" srcId="{DB03A22C-0DD4-4B18-B3EC-C6A831FB1C14}" destId="{0D19A264-86D6-45CF-A2F6-97C8CA12E297}" srcOrd="0" destOrd="0" parTransId="{679E3A59-438E-4157-BCE0-B6E4C453172F}" sibTransId="{FC53C978-A474-485C-868D-5613622FE35B}"/>
    <dgm:cxn modelId="{A372443F-88A5-4F72-A103-2C83241B486F}" type="presOf" srcId="{F185688F-2053-4EC5-B568-F6E740C86EA6}" destId="{4D15E7D9-A87E-4BC6-8211-6F164FEFC40A}" srcOrd="0" destOrd="0" presId="urn:microsoft.com/office/officeart/2018/5/layout/CenteredIconLabelDescriptionList"/>
    <dgm:cxn modelId="{D61C6A47-A539-4F0B-AD0D-0089DBE5F259}" type="presOf" srcId="{3051FF0B-F3AD-44BE-896A-53BC40B6CCC6}" destId="{CD143CDA-FB46-45D5-9388-13481F2B16B7}" srcOrd="0" destOrd="1" presId="urn:microsoft.com/office/officeart/2018/5/layout/CenteredIconLabelDescriptionList"/>
    <dgm:cxn modelId="{AB79C94A-1065-49A3-9154-44AF1D9E0939}" srcId="{F944C113-4696-4D6C-952A-9C0BD8E874BC}" destId="{C0E42D33-9CC9-4CB5-A82A-B7FC50B4AD27}" srcOrd="1" destOrd="0" parTransId="{94011029-F7BB-42C5-A1ED-1FB98B6D919C}" sibTransId="{7548028D-1DC7-4649-BD08-67D630C4C407}"/>
    <dgm:cxn modelId="{1C5D454D-7729-4101-ACF1-5BEB51F4E8A1}" srcId="{D7D20D16-ED56-4317-B239-5B8682E33FD2}" destId="{527BCB2C-7DC5-4E2D-837E-7923AD600CBE}" srcOrd="0" destOrd="0" parTransId="{CC9827A1-F86C-4315-8352-0B48A3EB4280}" sibTransId="{2CCD88C6-AB4A-4216-A934-2573B689A7CA}"/>
    <dgm:cxn modelId="{8EFE4772-4931-4394-8CC5-0AD3719D3D43}" type="presOf" srcId="{F944C113-4696-4D6C-952A-9C0BD8E874BC}" destId="{4EC135D7-3B82-408A-9EFF-86AF23121A38}" srcOrd="0" destOrd="0" presId="urn:microsoft.com/office/officeart/2018/5/layout/CenteredIconLabelDescriptionList"/>
    <dgm:cxn modelId="{ECB93274-285F-475A-A34D-5A53632CF5CC}" type="presOf" srcId="{770E25EC-1353-4273-8D28-E6D3C00D527B}" destId="{CA67D820-698F-47F7-90A1-7F67CD72CC66}" srcOrd="0" destOrd="0" presId="urn:microsoft.com/office/officeart/2018/5/layout/CenteredIconLabelDescriptionList"/>
    <dgm:cxn modelId="{C476188D-C12B-4D8A-A4CB-44CA65CD8D47}" type="presOf" srcId="{C0E42D33-9CC9-4CB5-A82A-B7FC50B4AD27}" destId="{B51888DA-99DF-4454-ABAC-90D8EE72E9F1}" srcOrd="0" destOrd="1" presId="urn:microsoft.com/office/officeart/2018/5/layout/CenteredIconLabelDescriptionList"/>
    <dgm:cxn modelId="{C5918298-D324-48C1-A03F-E9178F83809D}" type="presOf" srcId="{DB03A22C-0DD4-4B18-B3EC-C6A831FB1C14}" destId="{17AFCE57-C29A-4A64-8AFF-7DA36CFCC377}" srcOrd="0" destOrd="0" presId="urn:microsoft.com/office/officeart/2018/5/layout/CenteredIconLabelDescriptionList"/>
    <dgm:cxn modelId="{5E3CBF9F-BA9A-485F-BFC3-0A3ACFC03850}" type="presOf" srcId="{25B76B39-7EC7-4109-8FB6-DEDE58EB5FAD}" destId="{B51888DA-99DF-4454-ABAC-90D8EE72E9F1}" srcOrd="0" destOrd="0" presId="urn:microsoft.com/office/officeart/2018/5/layout/CenteredIconLabelDescriptionList"/>
    <dgm:cxn modelId="{C5F23AA2-7726-429B-BCC4-922AB2D32704}" srcId="{F185688F-2053-4EC5-B568-F6E740C86EA6}" destId="{F944C113-4696-4D6C-952A-9C0BD8E874BC}" srcOrd="2" destOrd="0" parTransId="{B6108938-754E-4C66-B95C-9BA55B890D64}" sibTransId="{52DB1C45-BC1F-4AB8-A41C-632000B0B5B0}"/>
    <dgm:cxn modelId="{E6B68DA4-E2AF-4AC1-968E-A0018E23317E}" srcId="{F185688F-2053-4EC5-B568-F6E740C86EA6}" destId="{DB03A22C-0DD4-4B18-B3EC-C6A831FB1C14}" srcOrd="0" destOrd="0" parTransId="{55EAF33B-14EC-401C-8C0A-6AC42D0F3B22}" sibTransId="{2D94246C-5181-4EED-A358-D23F617EB060}"/>
    <dgm:cxn modelId="{3B1C0CBD-295A-48FF-9AAA-9BDBC7F6D34F}" srcId="{C2A4C1A9-96F7-411C-8EE2-D4FE6CFF450D}" destId="{770E25EC-1353-4273-8D28-E6D3C00D527B}" srcOrd="0" destOrd="0" parTransId="{F41B60A1-85F6-4D82-BCFD-E91CEAC74BCE}" sibTransId="{AE69E096-3A8D-4EE9-8B9C-429C441FC422}"/>
    <dgm:cxn modelId="{B28A94FA-36B7-4AD4-84E8-EA4F1F9DDE45}" type="presOf" srcId="{0D19A264-86D6-45CF-A2F6-97C8CA12E297}" destId="{6DA3643C-7C9A-4E58-BADC-28261F39BD71}" srcOrd="0" destOrd="0" presId="urn:microsoft.com/office/officeart/2018/5/layout/CenteredIconLabelDescriptionList"/>
    <dgm:cxn modelId="{1B9862EC-4A62-4B7A-880B-A6139D7541B1}" type="presParOf" srcId="{4D15E7D9-A87E-4BC6-8211-6F164FEFC40A}" destId="{982E0ECE-3CAF-4EA5-9BAA-163F9AAF651F}" srcOrd="0" destOrd="0" presId="urn:microsoft.com/office/officeart/2018/5/layout/CenteredIconLabelDescriptionList"/>
    <dgm:cxn modelId="{02A6BBBA-F0BC-48C0-AB0B-59BA371EA8F9}" type="presParOf" srcId="{982E0ECE-3CAF-4EA5-9BAA-163F9AAF651F}" destId="{2BC4576B-6847-40A0-9299-C4FBAFE1723C}" srcOrd="0" destOrd="0" presId="urn:microsoft.com/office/officeart/2018/5/layout/CenteredIconLabelDescriptionList"/>
    <dgm:cxn modelId="{85AE9C47-8129-44F6-A94C-E2D88F6CC3AE}" type="presParOf" srcId="{982E0ECE-3CAF-4EA5-9BAA-163F9AAF651F}" destId="{B2BEBF50-3757-4DBF-A35C-2989B5C53CE3}" srcOrd="1" destOrd="0" presId="urn:microsoft.com/office/officeart/2018/5/layout/CenteredIconLabelDescriptionList"/>
    <dgm:cxn modelId="{97A6D731-09FB-4E93-B502-D72800A5273F}" type="presParOf" srcId="{982E0ECE-3CAF-4EA5-9BAA-163F9AAF651F}" destId="{17AFCE57-C29A-4A64-8AFF-7DA36CFCC377}" srcOrd="2" destOrd="0" presId="urn:microsoft.com/office/officeart/2018/5/layout/CenteredIconLabelDescriptionList"/>
    <dgm:cxn modelId="{CBD717CD-58A2-436A-B719-9737C25D2903}" type="presParOf" srcId="{982E0ECE-3CAF-4EA5-9BAA-163F9AAF651F}" destId="{3C63DED6-674F-48A8-87BB-CC33DFB1FEED}" srcOrd="3" destOrd="0" presId="urn:microsoft.com/office/officeart/2018/5/layout/CenteredIconLabelDescriptionList"/>
    <dgm:cxn modelId="{DBA3E77F-6C96-4501-8219-9ED9FDF4858A}" type="presParOf" srcId="{982E0ECE-3CAF-4EA5-9BAA-163F9AAF651F}" destId="{6DA3643C-7C9A-4E58-BADC-28261F39BD71}" srcOrd="4" destOrd="0" presId="urn:microsoft.com/office/officeart/2018/5/layout/CenteredIconLabelDescriptionList"/>
    <dgm:cxn modelId="{E3FD78AB-F096-4692-AC43-A6EB8E8E6009}" type="presParOf" srcId="{4D15E7D9-A87E-4BC6-8211-6F164FEFC40A}" destId="{9F5FC648-8FB1-4616-9D0C-23E526B684BD}" srcOrd="1" destOrd="0" presId="urn:microsoft.com/office/officeart/2018/5/layout/CenteredIconLabelDescriptionList"/>
    <dgm:cxn modelId="{20FB3904-CA71-4894-AC8F-8964E65783F5}" type="presParOf" srcId="{4D15E7D9-A87E-4BC6-8211-6F164FEFC40A}" destId="{31D2B72D-6F31-4E01-AA0D-7B61C934BB08}" srcOrd="2" destOrd="0" presId="urn:microsoft.com/office/officeart/2018/5/layout/CenteredIconLabelDescriptionList"/>
    <dgm:cxn modelId="{86307F4E-07AE-4914-A536-7B95D7116690}" type="presParOf" srcId="{31D2B72D-6F31-4E01-AA0D-7B61C934BB08}" destId="{F87A5B9C-2BFF-409C-A31B-13F305252AD1}" srcOrd="0" destOrd="0" presId="urn:microsoft.com/office/officeart/2018/5/layout/CenteredIconLabelDescriptionList"/>
    <dgm:cxn modelId="{8BCAC380-FD8C-49AD-8500-B0151C632927}" type="presParOf" srcId="{31D2B72D-6F31-4E01-AA0D-7B61C934BB08}" destId="{C45782B6-B42E-4B2B-8A47-2D811A5DED6C}" srcOrd="1" destOrd="0" presId="urn:microsoft.com/office/officeart/2018/5/layout/CenteredIconLabelDescriptionList"/>
    <dgm:cxn modelId="{398E2411-9338-49A0-9FF9-AF5E1AE4949B}" type="presParOf" srcId="{31D2B72D-6F31-4E01-AA0D-7B61C934BB08}" destId="{A8DA06EA-0E20-44E3-B47B-E23C41B73E49}" srcOrd="2" destOrd="0" presId="urn:microsoft.com/office/officeart/2018/5/layout/CenteredIconLabelDescriptionList"/>
    <dgm:cxn modelId="{C15F92F0-8614-4E8B-B6B0-20D348CEBCC6}" type="presParOf" srcId="{31D2B72D-6F31-4E01-AA0D-7B61C934BB08}" destId="{A8FCC0E7-DC9A-448B-AABA-279B382BE7DC}" srcOrd="3" destOrd="0" presId="urn:microsoft.com/office/officeart/2018/5/layout/CenteredIconLabelDescriptionList"/>
    <dgm:cxn modelId="{86741CAB-A31A-4FB3-9BD1-FD139650836E}" type="presParOf" srcId="{31D2B72D-6F31-4E01-AA0D-7B61C934BB08}" destId="{CA67D820-698F-47F7-90A1-7F67CD72CC66}" srcOrd="4" destOrd="0" presId="urn:microsoft.com/office/officeart/2018/5/layout/CenteredIconLabelDescriptionList"/>
    <dgm:cxn modelId="{1A1C7D2C-B71A-4DD8-9EA3-EA6B93576DAD}" type="presParOf" srcId="{4D15E7D9-A87E-4BC6-8211-6F164FEFC40A}" destId="{6FAB0011-FF01-4913-8EA1-C6B1DC14233B}" srcOrd="3" destOrd="0" presId="urn:microsoft.com/office/officeart/2018/5/layout/CenteredIconLabelDescriptionList"/>
    <dgm:cxn modelId="{F9701B02-D620-4DE1-9294-3698D9231506}" type="presParOf" srcId="{4D15E7D9-A87E-4BC6-8211-6F164FEFC40A}" destId="{8248776B-92DB-4DC3-9DB8-AD4880CD2499}" srcOrd="4" destOrd="0" presId="urn:microsoft.com/office/officeart/2018/5/layout/CenteredIconLabelDescriptionList"/>
    <dgm:cxn modelId="{15332B2B-C199-4F5E-9B15-A3D07844935B}" type="presParOf" srcId="{8248776B-92DB-4DC3-9DB8-AD4880CD2499}" destId="{2BAD81E0-43A0-4E41-9686-70CE7431FBF4}" srcOrd="0" destOrd="0" presId="urn:microsoft.com/office/officeart/2018/5/layout/CenteredIconLabelDescriptionList"/>
    <dgm:cxn modelId="{9EF97DC7-4142-4B2E-A24B-2959831CF69E}" type="presParOf" srcId="{8248776B-92DB-4DC3-9DB8-AD4880CD2499}" destId="{E839C0AA-CD21-40CB-A41F-265AF69931A0}" srcOrd="1" destOrd="0" presId="urn:microsoft.com/office/officeart/2018/5/layout/CenteredIconLabelDescriptionList"/>
    <dgm:cxn modelId="{BE4B382E-C841-4977-BA3E-A444306751BD}" type="presParOf" srcId="{8248776B-92DB-4DC3-9DB8-AD4880CD2499}" destId="{4EC135D7-3B82-408A-9EFF-86AF23121A38}" srcOrd="2" destOrd="0" presId="urn:microsoft.com/office/officeart/2018/5/layout/CenteredIconLabelDescriptionList"/>
    <dgm:cxn modelId="{0E35A2A1-6D2F-4BED-9596-FF7DCD5B4909}" type="presParOf" srcId="{8248776B-92DB-4DC3-9DB8-AD4880CD2499}" destId="{4644ECFA-0C9A-4B46-ABF2-9C92CC675E8B}" srcOrd="3" destOrd="0" presId="urn:microsoft.com/office/officeart/2018/5/layout/CenteredIconLabelDescriptionList"/>
    <dgm:cxn modelId="{D1E9F145-80A8-4E22-AAA4-B808E1535FE6}" type="presParOf" srcId="{8248776B-92DB-4DC3-9DB8-AD4880CD2499}" destId="{B51888DA-99DF-4454-ABAC-90D8EE72E9F1}" srcOrd="4" destOrd="0" presId="urn:microsoft.com/office/officeart/2018/5/layout/CenteredIconLabelDescriptionList"/>
    <dgm:cxn modelId="{BE2F2E1A-30B1-47D9-933A-324D0663CD86}" type="presParOf" srcId="{4D15E7D9-A87E-4BC6-8211-6F164FEFC40A}" destId="{B48E40A9-FFB3-4D40-9498-30E12A38881D}" srcOrd="5" destOrd="0" presId="urn:microsoft.com/office/officeart/2018/5/layout/CenteredIconLabelDescriptionList"/>
    <dgm:cxn modelId="{3CA61FB5-7E03-4E8A-9780-923596171375}" type="presParOf" srcId="{4D15E7D9-A87E-4BC6-8211-6F164FEFC40A}" destId="{D62DCF88-14F1-407F-A9A4-0224A1188B93}" srcOrd="6" destOrd="0" presId="urn:microsoft.com/office/officeart/2018/5/layout/CenteredIconLabelDescriptionList"/>
    <dgm:cxn modelId="{12C7B3CF-1055-4669-908B-6C2BADE4BB94}" type="presParOf" srcId="{D62DCF88-14F1-407F-A9A4-0224A1188B93}" destId="{3E9AD763-66C0-43F0-ACAF-E14D86FCC20F}" srcOrd="0" destOrd="0" presId="urn:microsoft.com/office/officeart/2018/5/layout/CenteredIconLabelDescriptionList"/>
    <dgm:cxn modelId="{99C16D14-AA94-40B4-A6F6-FFB875D3E065}" type="presParOf" srcId="{D62DCF88-14F1-407F-A9A4-0224A1188B93}" destId="{C854CE32-74C1-4311-82B0-D1345BCFF7DF}" srcOrd="1" destOrd="0" presId="urn:microsoft.com/office/officeart/2018/5/layout/CenteredIconLabelDescriptionList"/>
    <dgm:cxn modelId="{1D32CB6B-122C-4BEA-A898-1B4D70983DC4}" type="presParOf" srcId="{D62DCF88-14F1-407F-A9A4-0224A1188B93}" destId="{0D4DC377-3148-4EA3-867A-2B73E7BFC84C}" srcOrd="2" destOrd="0" presId="urn:microsoft.com/office/officeart/2018/5/layout/CenteredIconLabelDescriptionList"/>
    <dgm:cxn modelId="{6E289B7E-91CA-49D3-BB00-99DA7D2A9E85}" type="presParOf" srcId="{D62DCF88-14F1-407F-A9A4-0224A1188B93}" destId="{07707C97-A7D3-4669-9145-DE98C2991793}" srcOrd="3" destOrd="0" presId="urn:microsoft.com/office/officeart/2018/5/layout/CenteredIconLabelDescriptionList"/>
    <dgm:cxn modelId="{E0560F5F-8F5E-4ECF-B232-6E3FFA180527}" type="presParOf" srcId="{D62DCF88-14F1-407F-A9A4-0224A1188B93}" destId="{CD143CDA-FB46-45D5-9388-13481F2B16B7}"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05D94C6-6E29-4B47-87CA-808F779416C6}"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2FD3B428-BC62-4077-9090-F78274F51B2A}">
      <dgm:prSet/>
      <dgm:spPr/>
      <dgm:t>
        <a:bodyPr/>
        <a:lstStyle/>
        <a:p>
          <a:pPr>
            <a:lnSpc>
              <a:spcPct val="100000"/>
            </a:lnSpc>
          </a:pPr>
          <a:r>
            <a:rPr lang="en-US" b="0" i="0" dirty="0"/>
            <a:t>MS Excel · </a:t>
          </a:r>
          <a:endParaRPr lang="en-US" dirty="0"/>
        </a:p>
      </dgm:t>
    </dgm:pt>
    <dgm:pt modelId="{24526E1C-76BB-4711-B060-33E688C051D5}" type="parTrans" cxnId="{CC305596-2083-4EEF-9DD2-F1070EFDA94E}">
      <dgm:prSet/>
      <dgm:spPr/>
      <dgm:t>
        <a:bodyPr/>
        <a:lstStyle/>
        <a:p>
          <a:endParaRPr lang="en-US"/>
        </a:p>
      </dgm:t>
    </dgm:pt>
    <dgm:pt modelId="{01B34261-44E6-4BA8-8A2A-B007C5DC1665}" type="sibTrans" cxnId="{CC305596-2083-4EEF-9DD2-F1070EFDA94E}">
      <dgm:prSet/>
      <dgm:spPr/>
      <dgm:t>
        <a:bodyPr/>
        <a:lstStyle/>
        <a:p>
          <a:pPr>
            <a:lnSpc>
              <a:spcPct val="100000"/>
            </a:lnSpc>
          </a:pPr>
          <a:endParaRPr lang="en-US"/>
        </a:p>
      </dgm:t>
    </dgm:pt>
    <dgm:pt modelId="{44E9015A-7593-47DB-B978-5E7822703523}">
      <dgm:prSet/>
      <dgm:spPr/>
      <dgm:t>
        <a:bodyPr/>
        <a:lstStyle/>
        <a:p>
          <a:pPr>
            <a:lnSpc>
              <a:spcPct val="100000"/>
            </a:lnSpc>
          </a:pPr>
          <a:r>
            <a:rPr lang="en-US" b="0" i="0"/>
            <a:t>Dataset provided (Statistics Dataset)</a:t>
          </a:r>
          <a:endParaRPr lang="en-US"/>
        </a:p>
      </dgm:t>
    </dgm:pt>
    <dgm:pt modelId="{DC96ED70-7F61-41DA-B058-BBD8EB05A8D8}" type="parTrans" cxnId="{90B6E658-298B-441D-AC21-B64A8B1D6690}">
      <dgm:prSet/>
      <dgm:spPr/>
      <dgm:t>
        <a:bodyPr/>
        <a:lstStyle/>
        <a:p>
          <a:endParaRPr lang="en-US"/>
        </a:p>
      </dgm:t>
    </dgm:pt>
    <dgm:pt modelId="{BDB14FA4-3E9B-479C-A7BD-24B4F76258AA}" type="sibTrans" cxnId="{90B6E658-298B-441D-AC21-B64A8B1D6690}">
      <dgm:prSet/>
      <dgm:spPr/>
      <dgm:t>
        <a:bodyPr/>
        <a:lstStyle/>
        <a:p>
          <a:endParaRPr lang="en-US"/>
        </a:p>
      </dgm:t>
    </dgm:pt>
    <dgm:pt modelId="{01322178-1BCB-44E7-A3F3-1956FE94D6BC}" type="pres">
      <dgm:prSet presAssocID="{005D94C6-6E29-4B47-87CA-808F779416C6}" presName="root" presStyleCnt="0">
        <dgm:presLayoutVars>
          <dgm:dir/>
          <dgm:resizeHandles val="exact"/>
        </dgm:presLayoutVars>
      </dgm:prSet>
      <dgm:spPr/>
    </dgm:pt>
    <dgm:pt modelId="{D3808395-96DE-4CE1-90C0-5C22C7840E15}" type="pres">
      <dgm:prSet presAssocID="{2FD3B428-BC62-4077-9090-F78274F51B2A}" presName="compNode" presStyleCnt="0"/>
      <dgm:spPr/>
    </dgm:pt>
    <dgm:pt modelId="{4B3CC2FD-B998-448E-A908-E6465A04573D}" type="pres">
      <dgm:prSet presAssocID="{2FD3B428-BC62-4077-9090-F78274F51B2A}" presName="bgRect" presStyleLbl="bgShp" presStyleIdx="0" presStyleCnt="2"/>
      <dgm:spPr/>
    </dgm:pt>
    <dgm:pt modelId="{6A99A813-418D-4CB1-AC12-FEF47ABDCAF4}" type="pres">
      <dgm:prSet presAssocID="{2FD3B428-BC62-4077-9090-F78274F51B2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ar chart"/>
        </a:ext>
      </dgm:extLst>
    </dgm:pt>
    <dgm:pt modelId="{BF87F69D-3131-4E94-B97E-F27FC6FC1C23}" type="pres">
      <dgm:prSet presAssocID="{2FD3B428-BC62-4077-9090-F78274F51B2A}" presName="spaceRect" presStyleCnt="0"/>
      <dgm:spPr/>
    </dgm:pt>
    <dgm:pt modelId="{437D1E6A-7CB6-4D0B-B1D7-ECD0C8051318}" type="pres">
      <dgm:prSet presAssocID="{2FD3B428-BC62-4077-9090-F78274F51B2A}" presName="parTx" presStyleLbl="revTx" presStyleIdx="0" presStyleCnt="2">
        <dgm:presLayoutVars>
          <dgm:chMax val="0"/>
          <dgm:chPref val="0"/>
        </dgm:presLayoutVars>
      </dgm:prSet>
      <dgm:spPr/>
    </dgm:pt>
    <dgm:pt modelId="{AB171113-1487-4CF4-B3FB-0BE7EC0974A9}" type="pres">
      <dgm:prSet presAssocID="{01B34261-44E6-4BA8-8A2A-B007C5DC1665}" presName="sibTrans" presStyleCnt="0"/>
      <dgm:spPr/>
    </dgm:pt>
    <dgm:pt modelId="{C7860793-9417-4B33-AC17-B7E921D597AE}" type="pres">
      <dgm:prSet presAssocID="{44E9015A-7593-47DB-B978-5E7822703523}" presName="compNode" presStyleCnt="0"/>
      <dgm:spPr/>
    </dgm:pt>
    <dgm:pt modelId="{0C97AF53-D9D2-4FFE-8880-909640EA7BF3}" type="pres">
      <dgm:prSet presAssocID="{44E9015A-7593-47DB-B978-5E7822703523}" presName="bgRect" presStyleLbl="bgShp" presStyleIdx="1" presStyleCnt="2"/>
      <dgm:spPr/>
    </dgm:pt>
    <dgm:pt modelId="{C24E242D-0EBD-4C37-8398-DD0A3063BB7B}" type="pres">
      <dgm:prSet presAssocID="{44E9015A-7593-47DB-B978-5E782270352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atistics"/>
        </a:ext>
      </dgm:extLst>
    </dgm:pt>
    <dgm:pt modelId="{4E47F271-3803-44AE-88C4-D04812726042}" type="pres">
      <dgm:prSet presAssocID="{44E9015A-7593-47DB-B978-5E7822703523}" presName="spaceRect" presStyleCnt="0"/>
      <dgm:spPr/>
    </dgm:pt>
    <dgm:pt modelId="{44357221-0671-400E-9A81-851DAE4C5AE5}" type="pres">
      <dgm:prSet presAssocID="{44E9015A-7593-47DB-B978-5E7822703523}" presName="parTx" presStyleLbl="revTx" presStyleIdx="1" presStyleCnt="2">
        <dgm:presLayoutVars>
          <dgm:chMax val="0"/>
          <dgm:chPref val="0"/>
        </dgm:presLayoutVars>
      </dgm:prSet>
      <dgm:spPr/>
    </dgm:pt>
  </dgm:ptLst>
  <dgm:cxnLst>
    <dgm:cxn modelId="{0CDDE460-6DE2-4395-A86C-C32D5B039E97}" type="presOf" srcId="{2FD3B428-BC62-4077-9090-F78274F51B2A}" destId="{437D1E6A-7CB6-4D0B-B1D7-ECD0C8051318}" srcOrd="0" destOrd="0" presId="urn:microsoft.com/office/officeart/2018/2/layout/IconVerticalSolidList"/>
    <dgm:cxn modelId="{90B6E658-298B-441D-AC21-B64A8B1D6690}" srcId="{005D94C6-6E29-4B47-87CA-808F779416C6}" destId="{44E9015A-7593-47DB-B978-5E7822703523}" srcOrd="1" destOrd="0" parTransId="{DC96ED70-7F61-41DA-B058-BBD8EB05A8D8}" sibTransId="{BDB14FA4-3E9B-479C-A7BD-24B4F76258AA}"/>
    <dgm:cxn modelId="{CC305596-2083-4EEF-9DD2-F1070EFDA94E}" srcId="{005D94C6-6E29-4B47-87CA-808F779416C6}" destId="{2FD3B428-BC62-4077-9090-F78274F51B2A}" srcOrd="0" destOrd="0" parTransId="{24526E1C-76BB-4711-B060-33E688C051D5}" sibTransId="{01B34261-44E6-4BA8-8A2A-B007C5DC1665}"/>
    <dgm:cxn modelId="{64D2AAAB-B862-4261-B99C-A6DE9FA105DF}" type="presOf" srcId="{44E9015A-7593-47DB-B978-5E7822703523}" destId="{44357221-0671-400E-9A81-851DAE4C5AE5}" srcOrd="0" destOrd="0" presId="urn:microsoft.com/office/officeart/2018/2/layout/IconVerticalSolidList"/>
    <dgm:cxn modelId="{F48414C2-0DD7-435A-8F68-D62CEF6CDA95}" type="presOf" srcId="{005D94C6-6E29-4B47-87CA-808F779416C6}" destId="{01322178-1BCB-44E7-A3F3-1956FE94D6BC}" srcOrd="0" destOrd="0" presId="urn:microsoft.com/office/officeart/2018/2/layout/IconVerticalSolidList"/>
    <dgm:cxn modelId="{8FE68B9F-BD2F-4951-B570-ABD8C97820CA}" type="presParOf" srcId="{01322178-1BCB-44E7-A3F3-1956FE94D6BC}" destId="{D3808395-96DE-4CE1-90C0-5C22C7840E15}" srcOrd="0" destOrd="0" presId="urn:microsoft.com/office/officeart/2018/2/layout/IconVerticalSolidList"/>
    <dgm:cxn modelId="{4D533CE7-CA3B-4000-B6DE-F43D192FBBC1}" type="presParOf" srcId="{D3808395-96DE-4CE1-90C0-5C22C7840E15}" destId="{4B3CC2FD-B998-448E-A908-E6465A04573D}" srcOrd="0" destOrd="0" presId="urn:microsoft.com/office/officeart/2018/2/layout/IconVerticalSolidList"/>
    <dgm:cxn modelId="{76F2A646-75E1-4A5E-B302-70DA16576E3E}" type="presParOf" srcId="{D3808395-96DE-4CE1-90C0-5C22C7840E15}" destId="{6A99A813-418D-4CB1-AC12-FEF47ABDCAF4}" srcOrd="1" destOrd="0" presId="urn:microsoft.com/office/officeart/2018/2/layout/IconVerticalSolidList"/>
    <dgm:cxn modelId="{71634E72-B51F-49D9-9E29-306F5F905839}" type="presParOf" srcId="{D3808395-96DE-4CE1-90C0-5C22C7840E15}" destId="{BF87F69D-3131-4E94-B97E-F27FC6FC1C23}" srcOrd="2" destOrd="0" presId="urn:microsoft.com/office/officeart/2018/2/layout/IconVerticalSolidList"/>
    <dgm:cxn modelId="{20075AB9-E7FA-4D33-89B8-2568587C4D3A}" type="presParOf" srcId="{D3808395-96DE-4CE1-90C0-5C22C7840E15}" destId="{437D1E6A-7CB6-4D0B-B1D7-ECD0C8051318}" srcOrd="3" destOrd="0" presId="urn:microsoft.com/office/officeart/2018/2/layout/IconVerticalSolidList"/>
    <dgm:cxn modelId="{04771CF3-56BA-4965-A514-FEACA724F8F8}" type="presParOf" srcId="{01322178-1BCB-44E7-A3F3-1956FE94D6BC}" destId="{AB171113-1487-4CF4-B3FB-0BE7EC0974A9}" srcOrd="1" destOrd="0" presId="urn:microsoft.com/office/officeart/2018/2/layout/IconVerticalSolidList"/>
    <dgm:cxn modelId="{456BCAA1-432A-4B94-A025-AB39DAC034F0}" type="presParOf" srcId="{01322178-1BCB-44E7-A3F3-1956FE94D6BC}" destId="{C7860793-9417-4B33-AC17-B7E921D597AE}" srcOrd="2" destOrd="0" presId="urn:microsoft.com/office/officeart/2018/2/layout/IconVerticalSolidList"/>
    <dgm:cxn modelId="{833895FD-444F-4380-8B8D-7A6A0B46BEA9}" type="presParOf" srcId="{C7860793-9417-4B33-AC17-B7E921D597AE}" destId="{0C97AF53-D9D2-4FFE-8880-909640EA7BF3}" srcOrd="0" destOrd="0" presId="urn:microsoft.com/office/officeart/2018/2/layout/IconVerticalSolidList"/>
    <dgm:cxn modelId="{465E6C7E-5F41-49EF-9109-862BF5AF9D69}" type="presParOf" srcId="{C7860793-9417-4B33-AC17-B7E921D597AE}" destId="{C24E242D-0EBD-4C37-8398-DD0A3063BB7B}" srcOrd="1" destOrd="0" presId="urn:microsoft.com/office/officeart/2018/2/layout/IconVerticalSolidList"/>
    <dgm:cxn modelId="{7D7EF958-4716-484A-AB03-001B53A359A7}" type="presParOf" srcId="{C7860793-9417-4B33-AC17-B7E921D597AE}" destId="{4E47F271-3803-44AE-88C4-D04812726042}" srcOrd="2" destOrd="0" presId="urn:microsoft.com/office/officeart/2018/2/layout/IconVerticalSolidList"/>
    <dgm:cxn modelId="{7435519E-51D3-4476-80B8-CB7504038F62}" type="presParOf" srcId="{C7860793-9417-4B33-AC17-B7E921D597AE}" destId="{44357221-0671-400E-9A81-851DAE4C5AE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9E1493-F937-4E5E-BBB4-542645291415}"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B5A82C2B-D753-4AD6-958D-E67E6E7859B7}">
      <dgm:prSet/>
      <dgm:spPr/>
      <dgm:t>
        <a:bodyPr/>
        <a:lstStyle/>
        <a:p>
          <a:r>
            <a:rPr lang="en-US" b="0" i="0"/>
            <a:t>A. </a:t>
          </a:r>
          <a:r>
            <a:rPr lang="en-US" b="1" i="0"/>
            <a:t>Hiring Analysis:</a:t>
          </a:r>
          <a:endParaRPr lang="en-US"/>
        </a:p>
      </dgm:t>
    </dgm:pt>
    <dgm:pt modelId="{E3E09CC2-4ED8-49E2-9658-6836D749226E}" type="parTrans" cxnId="{223C3C4B-750A-497D-958D-98E8BC830B6B}">
      <dgm:prSet/>
      <dgm:spPr/>
      <dgm:t>
        <a:bodyPr/>
        <a:lstStyle/>
        <a:p>
          <a:endParaRPr lang="en-US"/>
        </a:p>
      </dgm:t>
    </dgm:pt>
    <dgm:pt modelId="{232ACCC0-CC9B-4ED2-BCB9-1DC57CCF4716}" type="sibTrans" cxnId="{223C3C4B-750A-497D-958D-98E8BC830B6B}">
      <dgm:prSet/>
      <dgm:spPr/>
      <dgm:t>
        <a:bodyPr/>
        <a:lstStyle/>
        <a:p>
          <a:endParaRPr lang="en-US"/>
        </a:p>
      </dgm:t>
    </dgm:pt>
    <dgm:pt modelId="{50F62EE7-2432-44E6-9C7E-C7D457912E45}">
      <dgm:prSet/>
      <dgm:spPr/>
      <dgm:t>
        <a:bodyPr/>
        <a:lstStyle/>
        <a:p>
          <a:r>
            <a:rPr lang="en-US" b="0" i="0"/>
            <a:t>Determined the gender distribution of hires, providing insights into the company's efforts in promoting diversity and inclusion.</a:t>
          </a:r>
          <a:endParaRPr lang="en-US"/>
        </a:p>
      </dgm:t>
    </dgm:pt>
    <dgm:pt modelId="{B65CB5EC-3FF0-4135-B3A1-FAEF2EBE5491}" type="parTrans" cxnId="{E3783258-32EB-42BF-B264-B27709CA0C8F}">
      <dgm:prSet/>
      <dgm:spPr/>
      <dgm:t>
        <a:bodyPr/>
        <a:lstStyle/>
        <a:p>
          <a:endParaRPr lang="en-US"/>
        </a:p>
      </dgm:t>
    </dgm:pt>
    <dgm:pt modelId="{AE9C9434-3AB5-49C5-A463-C410FB68E5B9}" type="sibTrans" cxnId="{E3783258-32EB-42BF-B264-B27709CA0C8F}">
      <dgm:prSet/>
      <dgm:spPr/>
      <dgm:t>
        <a:bodyPr/>
        <a:lstStyle/>
        <a:p>
          <a:endParaRPr lang="en-US"/>
        </a:p>
      </dgm:t>
    </dgm:pt>
    <dgm:pt modelId="{74E90041-6F61-44BD-A2F5-6E8DD92E0CAC}">
      <dgm:prSet/>
      <dgm:spPr/>
      <dgm:t>
        <a:bodyPr/>
        <a:lstStyle/>
        <a:p>
          <a:r>
            <a:rPr lang="en-US" b="0" i="0"/>
            <a:t>B. </a:t>
          </a:r>
          <a:r>
            <a:rPr lang="en-US" b="1" i="0"/>
            <a:t>Salary Analysis:</a:t>
          </a:r>
          <a:endParaRPr lang="en-US"/>
        </a:p>
      </dgm:t>
    </dgm:pt>
    <dgm:pt modelId="{7201F2AC-2D6C-4F07-8FDE-7F71D6E7CE95}" type="parTrans" cxnId="{5ECFBA68-BF56-43F0-84F9-F3FEAFEEE158}">
      <dgm:prSet/>
      <dgm:spPr/>
      <dgm:t>
        <a:bodyPr/>
        <a:lstStyle/>
        <a:p>
          <a:endParaRPr lang="en-US"/>
        </a:p>
      </dgm:t>
    </dgm:pt>
    <dgm:pt modelId="{CF22F5DE-54FF-46A7-96DE-76B4FF1755A6}" type="sibTrans" cxnId="{5ECFBA68-BF56-43F0-84F9-F3FEAFEEE158}">
      <dgm:prSet/>
      <dgm:spPr/>
      <dgm:t>
        <a:bodyPr/>
        <a:lstStyle/>
        <a:p>
          <a:endParaRPr lang="en-US"/>
        </a:p>
      </dgm:t>
    </dgm:pt>
    <dgm:pt modelId="{A7565AF3-C6FE-4453-88C3-62FBE2A64C5D}">
      <dgm:prSet/>
      <dgm:spPr/>
      <dgm:t>
        <a:bodyPr/>
        <a:lstStyle/>
        <a:p>
          <a:r>
            <a:rPr lang="en-US" b="0" i="0"/>
            <a:t>Calculated the average salary, offering a clear understanding of the company's overall compensation structure.</a:t>
          </a:r>
          <a:endParaRPr lang="en-US"/>
        </a:p>
      </dgm:t>
    </dgm:pt>
    <dgm:pt modelId="{EBAD184C-E177-45FA-8439-D5F3D2553357}" type="parTrans" cxnId="{FBA4D8AC-B27D-458F-9B07-2129A0B74200}">
      <dgm:prSet/>
      <dgm:spPr/>
      <dgm:t>
        <a:bodyPr/>
        <a:lstStyle/>
        <a:p>
          <a:endParaRPr lang="en-US"/>
        </a:p>
      </dgm:t>
    </dgm:pt>
    <dgm:pt modelId="{3A4587BC-B36B-447B-AACC-F6F0A7A086D4}" type="sibTrans" cxnId="{FBA4D8AC-B27D-458F-9B07-2129A0B74200}">
      <dgm:prSet/>
      <dgm:spPr/>
      <dgm:t>
        <a:bodyPr/>
        <a:lstStyle/>
        <a:p>
          <a:endParaRPr lang="en-US"/>
        </a:p>
      </dgm:t>
    </dgm:pt>
    <dgm:pt modelId="{A62A45B0-9A97-43D7-AC6E-8282DFFB0513}">
      <dgm:prSet/>
      <dgm:spPr/>
      <dgm:t>
        <a:bodyPr/>
        <a:lstStyle/>
        <a:p>
          <a:r>
            <a:rPr lang="en-US" b="0" i="0"/>
            <a:t>C. </a:t>
          </a:r>
          <a:r>
            <a:rPr lang="en-US" b="1" i="0"/>
            <a:t>Salary Distribution:</a:t>
          </a:r>
          <a:endParaRPr lang="en-US"/>
        </a:p>
      </dgm:t>
    </dgm:pt>
    <dgm:pt modelId="{9C1F3763-56BF-46E1-B1E8-1A2941B0021A}" type="parTrans" cxnId="{609D1B4E-B4F9-4364-AE8C-A4DF029EE376}">
      <dgm:prSet/>
      <dgm:spPr/>
      <dgm:t>
        <a:bodyPr/>
        <a:lstStyle/>
        <a:p>
          <a:endParaRPr lang="en-US"/>
        </a:p>
      </dgm:t>
    </dgm:pt>
    <dgm:pt modelId="{200F05BC-6010-4AE8-961D-9EE1CE0EDC35}" type="sibTrans" cxnId="{609D1B4E-B4F9-4364-AE8C-A4DF029EE376}">
      <dgm:prSet/>
      <dgm:spPr/>
      <dgm:t>
        <a:bodyPr/>
        <a:lstStyle/>
        <a:p>
          <a:endParaRPr lang="en-US"/>
        </a:p>
      </dgm:t>
    </dgm:pt>
    <dgm:pt modelId="{74A53DE1-A296-46AD-AEFA-959102CD2E67}">
      <dgm:prSet/>
      <dgm:spPr/>
      <dgm:t>
        <a:bodyPr/>
        <a:lstStyle/>
        <a:p>
          <a:r>
            <a:rPr lang="en-US" b="0" i="0"/>
            <a:t>Created class intervals for salaries, facilitating a more nuanced exploration of salary distribution across different levels within the organization.</a:t>
          </a:r>
          <a:endParaRPr lang="en-US"/>
        </a:p>
      </dgm:t>
    </dgm:pt>
    <dgm:pt modelId="{53201443-FC64-4D86-880A-65745D3EA5E3}" type="parTrans" cxnId="{DD69D4B0-38DE-4891-B320-C323B3A4D834}">
      <dgm:prSet/>
      <dgm:spPr/>
      <dgm:t>
        <a:bodyPr/>
        <a:lstStyle/>
        <a:p>
          <a:endParaRPr lang="en-US"/>
        </a:p>
      </dgm:t>
    </dgm:pt>
    <dgm:pt modelId="{857BB0BD-2335-4283-870C-760896F86213}" type="sibTrans" cxnId="{DD69D4B0-38DE-4891-B320-C323B3A4D834}">
      <dgm:prSet/>
      <dgm:spPr/>
      <dgm:t>
        <a:bodyPr/>
        <a:lstStyle/>
        <a:p>
          <a:endParaRPr lang="en-US"/>
        </a:p>
      </dgm:t>
    </dgm:pt>
    <dgm:pt modelId="{8682DD9E-37FB-4D49-A17A-C607B6AAC840}">
      <dgm:prSet/>
      <dgm:spPr/>
      <dgm:t>
        <a:bodyPr/>
        <a:lstStyle/>
        <a:p>
          <a:r>
            <a:rPr lang="en-US" b="0" i="0"/>
            <a:t>D. </a:t>
          </a:r>
          <a:r>
            <a:rPr lang="en-US" b="1" i="0"/>
            <a:t>Departmental Analysis:</a:t>
          </a:r>
          <a:endParaRPr lang="en-US"/>
        </a:p>
      </dgm:t>
    </dgm:pt>
    <dgm:pt modelId="{B26F8749-4365-4960-A38B-54C11E9783E6}" type="parTrans" cxnId="{1537EC59-9304-4D7D-9B3F-3B21F4C06FB3}">
      <dgm:prSet/>
      <dgm:spPr/>
      <dgm:t>
        <a:bodyPr/>
        <a:lstStyle/>
        <a:p>
          <a:endParaRPr lang="en-US"/>
        </a:p>
      </dgm:t>
    </dgm:pt>
    <dgm:pt modelId="{93F74DF9-76EB-4D67-B9D8-8BFD7F690B48}" type="sibTrans" cxnId="{1537EC59-9304-4D7D-9B3F-3B21F4C06FB3}">
      <dgm:prSet/>
      <dgm:spPr/>
      <dgm:t>
        <a:bodyPr/>
        <a:lstStyle/>
        <a:p>
          <a:endParaRPr lang="en-US"/>
        </a:p>
      </dgm:t>
    </dgm:pt>
    <dgm:pt modelId="{10828A7A-AC52-4DFC-A679-CB0CF689AB13}">
      <dgm:prSet/>
      <dgm:spPr/>
      <dgm:t>
        <a:bodyPr/>
        <a:lstStyle/>
        <a:p>
          <a:r>
            <a:rPr lang="en-US" b="0" i="0"/>
            <a:t>Utilized visualizations such as pie charts or bar graphs to represent the distribution of employees across various departments.</a:t>
          </a:r>
          <a:endParaRPr lang="en-US"/>
        </a:p>
      </dgm:t>
    </dgm:pt>
    <dgm:pt modelId="{6620BC81-363F-4F3B-A5A6-D169110B8A8E}" type="parTrans" cxnId="{810DA34B-7FF1-416E-9768-8F15D2BA3BE0}">
      <dgm:prSet/>
      <dgm:spPr/>
      <dgm:t>
        <a:bodyPr/>
        <a:lstStyle/>
        <a:p>
          <a:endParaRPr lang="en-US"/>
        </a:p>
      </dgm:t>
    </dgm:pt>
    <dgm:pt modelId="{C8017593-4FAA-4DD8-9931-2B02ECB6CAC1}" type="sibTrans" cxnId="{810DA34B-7FF1-416E-9768-8F15D2BA3BE0}">
      <dgm:prSet/>
      <dgm:spPr/>
      <dgm:t>
        <a:bodyPr/>
        <a:lstStyle/>
        <a:p>
          <a:endParaRPr lang="en-US"/>
        </a:p>
      </dgm:t>
    </dgm:pt>
    <dgm:pt modelId="{BAF2388F-4A2C-417E-BC18-BB8A7EB484A2}">
      <dgm:prSet/>
      <dgm:spPr/>
      <dgm:t>
        <a:bodyPr/>
        <a:lstStyle/>
        <a:p>
          <a:r>
            <a:rPr lang="en-US" b="0" i="0"/>
            <a:t>Provided a visual snapshot of the organization's departmental composition.</a:t>
          </a:r>
          <a:endParaRPr lang="en-US"/>
        </a:p>
      </dgm:t>
    </dgm:pt>
    <dgm:pt modelId="{43746FA7-2569-4350-9009-003EB9A8E0AA}" type="parTrans" cxnId="{573F5183-FB02-450E-A889-0E2CFA2AC37D}">
      <dgm:prSet/>
      <dgm:spPr/>
      <dgm:t>
        <a:bodyPr/>
        <a:lstStyle/>
        <a:p>
          <a:endParaRPr lang="en-US"/>
        </a:p>
      </dgm:t>
    </dgm:pt>
    <dgm:pt modelId="{34009B1B-BF0F-43A0-A1AE-70822AC6A7BE}" type="sibTrans" cxnId="{573F5183-FB02-450E-A889-0E2CFA2AC37D}">
      <dgm:prSet/>
      <dgm:spPr/>
      <dgm:t>
        <a:bodyPr/>
        <a:lstStyle/>
        <a:p>
          <a:endParaRPr lang="en-US"/>
        </a:p>
      </dgm:t>
    </dgm:pt>
    <dgm:pt modelId="{09937BFB-8F98-4249-9AEB-930D15D8C803}">
      <dgm:prSet/>
      <dgm:spPr/>
      <dgm:t>
        <a:bodyPr/>
        <a:lstStyle/>
        <a:p>
          <a:r>
            <a:rPr lang="en-US" b="0" i="0"/>
            <a:t>E. </a:t>
          </a:r>
          <a:r>
            <a:rPr lang="en-US" b="1" i="0"/>
            <a:t>Position Tier Analysis:</a:t>
          </a:r>
          <a:endParaRPr lang="en-US"/>
        </a:p>
      </dgm:t>
    </dgm:pt>
    <dgm:pt modelId="{94E606D3-2955-45A5-8D30-8C7BDEE47522}" type="parTrans" cxnId="{13D56835-595A-4062-A7A2-805D9F2FF73B}">
      <dgm:prSet/>
      <dgm:spPr/>
      <dgm:t>
        <a:bodyPr/>
        <a:lstStyle/>
        <a:p>
          <a:endParaRPr lang="en-US"/>
        </a:p>
      </dgm:t>
    </dgm:pt>
    <dgm:pt modelId="{8CB187CD-67F3-4A31-A856-06DAAA96FB0B}" type="sibTrans" cxnId="{13D56835-595A-4062-A7A2-805D9F2FF73B}">
      <dgm:prSet/>
      <dgm:spPr/>
      <dgm:t>
        <a:bodyPr/>
        <a:lstStyle/>
        <a:p>
          <a:endParaRPr lang="en-US"/>
        </a:p>
      </dgm:t>
    </dgm:pt>
    <dgm:pt modelId="{B27F1628-E61F-4CF7-A219-67FB964BF2C5}">
      <dgm:prSet/>
      <dgm:spPr/>
      <dgm:t>
        <a:bodyPr/>
        <a:lstStyle/>
        <a:p>
          <a:r>
            <a:rPr lang="en-US" b="0" i="0"/>
            <a:t>Used charts or graphs to illustrate the distribution of positions across different tiers, aiding in the identification of organizational hierarchy and structure.</a:t>
          </a:r>
          <a:endParaRPr lang="en-US"/>
        </a:p>
      </dgm:t>
    </dgm:pt>
    <dgm:pt modelId="{D28A8515-0C96-4E68-AEE8-3856D1AFB48D}" type="parTrans" cxnId="{C34A00F0-7CA9-4612-8DC2-4DD9C6B64B72}">
      <dgm:prSet/>
      <dgm:spPr/>
      <dgm:t>
        <a:bodyPr/>
        <a:lstStyle/>
        <a:p>
          <a:endParaRPr lang="en-US"/>
        </a:p>
      </dgm:t>
    </dgm:pt>
    <dgm:pt modelId="{CADC9ED2-0916-44CE-9DF8-03F7CFFA8B92}" type="sibTrans" cxnId="{C34A00F0-7CA9-4612-8DC2-4DD9C6B64B72}">
      <dgm:prSet/>
      <dgm:spPr/>
      <dgm:t>
        <a:bodyPr/>
        <a:lstStyle/>
        <a:p>
          <a:endParaRPr lang="en-US"/>
        </a:p>
      </dgm:t>
    </dgm:pt>
    <dgm:pt modelId="{450E2EE5-687C-4A05-8C15-D9F14F8513FA}">
      <dgm:prSet/>
      <dgm:spPr/>
      <dgm:t>
        <a:bodyPr/>
        <a:lstStyle/>
        <a:p>
          <a:r>
            <a:rPr lang="en-US" b="0" i="0"/>
            <a:t>Offered insights into potential areas for talent development and succession planning</a:t>
          </a:r>
          <a:endParaRPr lang="en-US"/>
        </a:p>
      </dgm:t>
    </dgm:pt>
    <dgm:pt modelId="{CC518F26-0CCE-4C9D-8181-F588DDBB9CA1}" type="parTrans" cxnId="{170FB131-EA19-4E52-B717-9F6BD7494542}">
      <dgm:prSet/>
      <dgm:spPr/>
      <dgm:t>
        <a:bodyPr/>
        <a:lstStyle/>
        <a:p>
          <a:endParaRPr lang="en-US"/>
        </a:p>
      </dgm:t>
    </dgm:pt>
    <dgm:pt modelId="{A794C188-3D98-41EC-A0FA-DB43DBC0C94A}" type="sibTrans" cxnId="{170FB131-EA19-4E52-B717-9F6BD7494542}">
      <dgm:prSet/>
      <dgm:spPr/>
      <dgm:t>
        <a:bodyPr/>
        <a:lstStyle/>
        <a:p>
          <a:endParaRPr lang="en-US"/>
        </a:p>
      </dgm:t>
    </dgm:pt>
    <dgm:pt modelId="{6E74F3C5-788B-44E2-9DE5-E975E497EA4D}" type="pres">
      <dgm:prSet presAssocID="{0B9E1493-F937-4E5E-BBB4-542645291415}" presName="diagram" presStyleCnt="0">
        <dgm:presLayoutVars>
          <dgm:dir/>
          <dgm:resizeHandles val="exact"/>
        </dgm:presLayoutVars>
      </dgm:prSet>
      <dgm:spPr/>
    </dgm:pt>
    <dgm:pt modelId="{7F500FE1-1668-4671-8E1C-4497BD4DFC09}" type="pres">
      <dgm:prSet presAssocID="{B5A82C2B-D753-4AD6-958D-E67E6E7859B7}" presName="node" presStyleLbl="node1" presStyleIdx="0" presStyleCnt="5">
        <dgm:presLayoutVars>
          <dgm:bulletEnabled val="1"/>
        </dgm:presLayoutVars>
      </dgm:prSet>
      <dgm:spPr/>
    </dgm:pt>
    <dgm:pt modelId="{5B9FDBA3-D359-4B5D-9122-FEDE79FBB09B}" type="pres">
      <dgm:prSet presAssocID="{232ACCC0-CC9B-4ED2-BCB9-1DC57CCF4716}" presName="sibTrans" presStyleCnt="0"/>
      <dgm:spPr/>
    </dgm:pt>
    <dgm:pt modelId="{E7B19536-6940-4BEF-9A81-C9A9DF29F7CB}" type="pres">
      <dgm:prSet presAssocID="{74E90041-6F61-44BD-A2F5-6E8DD92E0CAC}" presName="node" presStyleLbl="node1" presStyleIdx="1" presStyleCnt="5">
        <dgm:presLayoutVars>
          <dgm:bulletEnabled val="1"/>
        </dgm:presLayoutVars>
      </dgm:prSet>
      <dgm:spPr/>
    </dgm:pt>
    <dgm:pt modelId="{E5DA8F0E-C7E9-402F-AB09-11037156E9F8}" type="pres">
      <dgm:prSet presAssocID="{CF22F5DE-54FF-46A7-96DE-76B4FF1755A6}" presName="sibTrans" presStyleCnt="0"/>
      <dgm:spPr/>
    </dgm:pt>
    <dgm:pt modelId="{88209A1D-6338-4EA4-93B9-9B228F11945E}" type="pres">
      <dgm:prSet presAssocID="{A62A45B0-9A97-43D7-AC6E-8282DFFB0513}" presName="node" presStyleLbl="node1" presStyleIdx="2" presStyleCnt="5">
        <dgm:presLayoutVars>
          <dgm:bulletEnabled val="1"/>
        </dgm:presLayoutVars>
      </dgm:prSet>
      <dgm:spPr/>
    </dgm:pt>
    <dgm:pt modelId="{F34E3578-4994-4913-8F26-5ADC49B3B202}" type="pres">
      <dgm:prSet presAssocID="{200F05BC-6010-4AE8-961D-9EE1CE0EDC35}" presName="sibTrans" presStyleCnt="0"/>
      <dgm:spPr/>
    </dgm:pt>
    <dgm:pt modelId="{15FE35C1-4139-4101-A80C-4F0ED7CC21C5}" type="pres">
      <dgm:prSet presAssocID="{8682DD9E-37FB-4D49-A17A-C607B6AAC840}" presName="node" presStyleLbl="node1" presStyleIdx="3" presStyleCnt="5">
        <dgm:presLayoutVars>
          <dgm:bulletEnabled val="1"/>
        </dgm:presLayoutVars>
      </dgm:prSet>
      <dgm:spPr/>
    </dgm:pt>
    <dgm:pt modelId="{5459FAC3-79C2-4428-A9C2-013E61B9CBF4}" type="pres">
      <dgm:prSet presAssocID="{93F74DF9-76EB-4D67-B9D8-8BFD7F690B48}" presName="sibTrans" presStyleCnt="0"/>
      <dgm:spPr/>
    </dgm:pt>
    <dgm:pt modelId="{E66050A8-0B56-4C18-B6C9-7E1F660C6AD8}" type="pres">
      <dgm:prSet presAssocID="{09937BFB-8F98-4249-9AEB-930D15D8C803}" presName="node" presStyleLbl="node1" presStyleIdx="4" presStyleCnt="5">
        <dgm:presLayoutVars>
          <dgm:bulletEnabled val="1"/>
        </dgm:presLayoutVars>
      </dgm:prSet>
      <dgm:spPr/>
    </dgm:pt>
  </dgm:ptLst>
  <dgm:cxnLst>
    <dgm:cxn modelId="{10DCB00B-77C1-46AA-969A-0312D7D50165}" type="presOf" srcId="{A62A45B0-9A97-43D7-AC6E-8282DFFB0513}" destId="{88209A1D-6338-4EA4-93B9-9B228F11945E}" srcOrd="0" destOrd="0" presId="urn:microsoft.com/office/officeart/2005/8/layout/default"/>
    <dgm:cxn modelId="{8886E320-A5F8-4BF3-99C1-A1921A912481}" type="presOf" srcId="{74A53DE1-A296-46AD-AEFA-959102CD2E67}" destId="{88209A1D-6338-4EA4-93B9-9B228F11945E}" srcOrd="0" destOrd="1" presId="urn:microsoft.com/office/officeart/2005/8/layout/default"/>
    <dgm:cxn modelId="{C1D3BB25-BAC5-4DE9-9996-E012984CB784}" type="presOf" srcId="{8682DD9E-37FB-4D49-A17A-C607B6AAC840}" destId="{15FE35C1-4139-4101-A80C-4F0ED7CC21C5}" srcOrd="0" destOrd="0" presId="urn:microsoft.com/office/officeart/2005/8/layout/default"/>
    <dgm:cxn modelId="{6987E62B-E333-4831-A6CA-9DA0D0EBC99B}" type="presOf" srcId="{B5A82C2B-D753-4AD6-958D-E67E6E7859B7}" destId="{7F500FE1-1668-4671-8E1C-4497BD4DFC09}" srcOrd="0" destOrd="0" presId="urn:microsoft.com/office/officeart/2005/8/layout/default"/>
    <dgm:cxn modelId="{170FB131-EA19-4E52-B717-9F6BD7494542}" srcId="{09937BFB-8F98-4249-9AEB-930D15D8C803}" destId="{450E2EE5-687C-4A05-8C15-D9F14F8513FA}" srcOrd="1" destOrd="0" parTransId="{CC518F26-0CCE-4C9D-8181-F588DDBB9CA1}" sibTransId="{A794C188-3D98-41EC-A0FA-DB43DBC0C94A}"/>
    <dgm:cxn modelId="{13D56835-595A-4062-A7A2-805D9F2FF73B}" srcId="{0B9E1493-F937-4E5E-BBB4-542645291415}" destId="{09937BFB-8F98-4249-9AEB-930D15D8C803}" srcOrd="4" destOrd="0" parTransId="{94E606D3-2955-45A5-8D30-8C7BDEE47522}" sibTransId="{8CB187CD-67F3-4A31-A856-06DAAA96FB0B}"/>
    <dgm:cxn modelId="{5ECFBA68-BF56-43F0-84F9-F3FEAFEEE158}" srcId="{0B9E1493-F937-4E5E-BBB4-542645291415}" destId="{74E90041-6F61-44BD-A2F5-6E8DD92E0CAC}" srcOrd="1" destOrd="0" parTransId="{7201F2AC-2D6C-4F07-8FDE-7F71D6E7CE95}" sibTransId="{CF22F5DE-54FF-46A7-96DE-76B4FF1755A6}"/>
    <dgm:cxn modelId="{223C3C4B-750A-497D-958D-98E8BC830B6B}" srcId="{0B9E1493-F937-4E5E-BBB4-542645291415}" destId="{B5A82C2B-D753-4AD6-958D-E67E6E7859B7}" srcOrd="0" destOrd="0" parTransId="{E3E09CC2-4ED8-49E2-9658-6836D749226E}" sibTransId="{232ACCC0-CC9B-4ED2-BCB9-1DC57CCF4716}"/>
    <dgm:cxn modelId="{810DA34B-7FF1-416E-9768-8F15D2BA3BE0}" srcId="{8682DD9E-37FB-4D49-A17A-C607B6AAC840}" destId="{10828A7A-AC52-4DFC-A679-CB0CF689AB13}" srcOrd="0" destOrd="0" parTransId="{6620BC81-363F-4F3B-A5A6-D169110B8A8E}" sibTransId="{C8017593-4FAA-4DD8-9931-2B02ECB6CAC1}"/>
    <dgm:cxn modelId="{C718426C-76D1-4B8E-9397-367D2CB02558}" type="presOf" srcId="{74E90041-6F61-44BD-A2F5-6E8DD92E0CAC}" destId="{E7B19536-6940-4BEF-9A81-C9A9DF29F7CB}" srcOrd="0" destOrd="0" presId="urn:microsoft.com/office/officeart/2005/8/layout/default"/>
    <dgm:cxn modelId="{609D1B4E-B4F9-4364-AE8C-A4DF029EE376}" srcId="{0B9E1493-F937-4E5E-BBB4-542645291415}" destId="{A62A45B0-9A97-43D7-AC6E-8282DFFB0513}" srcOrd="2" destOrd="0" parTransId="{9C1F3763-56BF-46E1-B1E8-1A2941B0021A}" sibTransId="{200F05BC-6010-4AE8-961D-9EE1CE0EDC35}"/>
    <dgm:cxn modelId="{36A1D250-030E-4964-8C7C-25A02BDE74EC}" type="presOf" srcId="{0B9E1493-F937-4E5E-BBB4-542645291415}" destId="{6E74F3C5-788B-44E2-9DE5-E975E497EA4D}" srcOrd="0" destOrd="0" presId="urn:microsoft.com/office/officeart/2005/8/layout/default"/>
    <dgm:cxn modelId="{E3783258-32EB-42BF-B264-B27709CA0C8F}" srcId="{B5A82C2B-D753-4AD6-958D-E67E6E7859B7}" destId="{50F62EE7-2432-44E6-9C7E-C7D457912E45}" srcOrd="0" destOrd="0" parTransId="{B65CB5EC-3FF0-4135-B3A1-FAEF2EBE5491}" sibTransId="{AE9C9434-3AB5-49C5-A463-C410FB68E5B9}"/>
    <dgm:cxn modelId="{1537EC59-9304-4D7D-9B3F-3B21F4C06FB3}" srcId="{0B9E1493-F937-4E5E-BBB4-542645291415}" destId="{8682DD9E-37FB-4D49-A17A-C607B6AAC840}" srcOrd="3" destOrd="0" parTransId="{B26F8749-4365-4960-A38B-54C11E9783E6}" sibTransId="{93F74DF9-76EB-4D67-B9D8-8BFD7F690B48}"/>
    <dgm:cxn modelId="{573F5183-FB02-450E-A889-0E2CFA2AC37D}" srcId="{8682DD9E-37FB-4D49-A17A-C607B6AAC840}" destId="{BAF2388F-4A2C-417E-BC18-BB8A7EB484A2}" srcOrd="1" destOrd="0" parTransId="{43746FA7-2569-4350-9009-003EB9A8E0AA}" sibTransId="{34009B1B-BF0F-43A0-A1AE-70822AC6A7BE}"/>
    <dgm:cxn modelId="{A146F18E-5542-420E-8AFB-BC5A5331E1F9}" type="presOf" srcId="{B27F1628-E61F-4CF7-A219-67FB964BF2C5}" destId="{E66050A8-0B56-4C18-B6C9-7E1F660C6AD8}" srcOrd="0" destOrd="1" presId="urn:microsoft.com/office/officeart/2005/8/layout/default"/>
    <dgm:cxn modelId="{7C382A99-2984-4AB5-A79D-1D0ADD042BBE}" type="presOf" srcId="{09937BFB-8F98-4249-9AEB-930D15D8C803}" destId="{E66050A8-0B56-4C18-B6C9-7E1F660C6AD8}" srcOrd="0" destOrd="0" presId="urn:microsoft.com/office/officeart/2005/8/layout/default"/>
    <dgm:cxn modelId="{AEE729A2-CBCF-4FD8-8541-4A05776AF401}" type="presOf" srcId="{BAF2388F-4A2C-417E-BC18-BB8A7EB484A2}" destId="{15FE35C1-4139-4101-A80C-4F0ED7CC21C5}" srcOrd="0" destOrd="2" presId="urn:microsoft.com/office/officeart/2005/8/layout/default"/>
    <dgm:cxn modelId="{FBA4D8AC-B27D-458F-9B07-2129A0B74200}" srcId="{74E90041-6F61-44BD-A2F5-6E8DD92E0CAC}" destId="{A7565AF3-C6FE-4453-88C3-62FBE2A64C5D}" srcOrd="0" destOrd="0" parTransId="{EBAD184C-E177-45FA-8439-D5F3D2553357}" sibTransId="{3A4587BC-B36B-447B-AACC-F6F0A7A086D4}"/>
    <dgm:cxn modelId="{DD69D4B0-38DE-4891-B320-C323B3A4D834}" srcId="{A62A45B0-9A97-43D7-AC6E-8282DFFB0513}" destId="{74A53DE1-A296-46AD-AEFA-959102CD2E67}" srcOrd="0" destOrd="0" parTransId="{53201443-FC64-4D86-880A-65745D3EA5E3}" sibTransId="{857BB0BD-2335-4283-870C-760896F86213}"/>
    <dgm:cxn modelId="{970590E7-3473-4ECC-B09A-408B71B90EC3}" type="presOf" srcId="{450E2EE5-687C-4A05-8C15-D9F14F8513FA}" destId="{E66050A8-0B56-4C18-B6C9-7E1F660C6AD8}" srcOrd="0" destOrd="2" presId="urn:microsoft.com/office/officeart/2005/8/layout/default"/>
    <dgm:cxn modelId="{CAF119EB-2D54-410E-BCD1-1FF6B506C1AE}" type="presOf" srcId="{50F62EE7-2432-44E6-9C7E-C7D457912E45}" destId="{7F500FE1-1668-4671-8E1C-4497BD4DFC09}" srcOrd="0" destOrd="1" presId="urn:microsoft.com/office/officeart/2005/8/layout/default"/>
    <dgm:cxn modelId="{C0F5AFED-1505-446B-B3B7-1D47DC94D211}" type="presOf" srcId="{A7565AF3-C6FE-4453-88C3-62FBE2A64C5D}" destId="{E7B19536-6940-4BEF-9A81-C9A9DF29F7CB}" srcOrd="0" destOrd="1" presId="urn:microsoft.com/office/officeart/2005/8/layout/default"/>
    <dgm:cxn modelId="{C34A00F0-7CA9-4612-8DC2-4DD9C6B64B72}" srcId="{09937BFB-8F98-4249-9AEB-930D15D8C803}" destId="{B27F1628-E61F-4CF7-A219-67FB964BF2C5}" srcOrd="0" destOrd="0" parTransId="{D28A8515-0C96-4E68-AEE8-3856D1AFB48D}" sibTransId="{CADC9ED2-0916-44CE-9DF8-03F7CFFA8B92}"/>
    <dgm:cxn modelId="{90969EF7-1933-4D32-AFD8-E15B6C43DB68}" type="presOf" srcId="{10828A7A-AC52-4DFC-A679-CB0CF689AB13}" destId="{15FE35C1-4139-4101-A80C-4F0ED7CC21C5}" srcOrd="0" destOrd="1" presId="urn:microsoft.com/office/officeart/2005/8/layout/default"/>
    <dgm:cxn modelId="{50E2D9D6-33AC-422F-8652-6CEFD82859E0}" type="presParOf" srcId="{6E74F3C5-788B-44E2-9DE5-E975E497EA4D}" destId="{7F500FE1-1668-4671-8E1C-4497BD4DFC09}" srcOrd="0" destOrd="0" presId="urn:microsoft.com/office/officeart/2005/8/layout/default"/>
    <dgm:cxn modelId="{57D59377-A53B-4340-9692-B1D6CD937DB8}" type="presParOf" srcId="{6E74F3C5-788B-44E2-9DE5-E975E497EA4D}" destId="{5B9FDBA3-D359-4B5D-9122-FEDE79FBB09B}" srcOrd="1" destOrd="0" presId="urn:microsoft.com/office/officeart/2005/8/layout/default"/>
    <dgm:cxn modelId="{22954602-45A3-40B1-A9E9-23599E9ABA07}" type="presParOf" srcId="{6E74F3C5-788B-44E2-9DE5-E975E497EA4D}" destId="{E7B19536-6940-4BEF-9A81-C9A9DF29F7CB}" srcOrd="2" destOrd="0" presId="urn:microsoft.com/office/officeart/2005/8/layout/default"/>
    <dgm:cxn modelId="{3562CF1B-9EB3-4639-88B4-6DDB069D0E26}" type="presParOf" srcId="{6E74F3C5-788B-44E2-9DE5-E975E497EA4D}" destId="{E5DA8F0E-C7E9-402F-AB09-11037156E9F8}" srcOrd="3" destOrd="0" presId="urn:microsoft.com/office/officeart/2005/8/layout/default"/>
    <dgm:cxn modelId="{1C68B125-9B7B-4ABF-B2A0-5E2F103A038D}" type="presParOf" srcId="{6E74F3C5-788B-44E2-9DE5-E975E497EA4D}" destId="{88209A1D-6338-4EA4-93B9-9B228F11945E}" srcOrd="4" destOrd="0" presId="urn:microsoft.com/office/officeart/2005/8/layout/default"/>
    <dgm:cxn modelId="{85D68021-85C2-4B86-BF2B-F16D4D93E8AC}" type="presParOf" srcId="{6E74F3C5-788B-44E2-9DE5-E975E497EA4D}" destId="{F34E3578-4994-4913-8F26-5ADC49B3B202}" srcOrd="5" destOrd="0" presId="urn:microsoft.com/office/officeart/2005/8/layout/default"/>
    <dgm:cxn modelId="{824E7194-C577-437B-88FC-4BAEE598F9A8}" type="presParOf" srcId="{6E74F3C5-788B-44E2-9DE5-E975E497EA4D}" destId="{15FE35C1-4139-4101-A80C-4F0ED7CC21C5}" srcOrd="6" destOrd="0" presId="urn:microsoft.com/office/officeart/2005/8/layout/default"/>
    <dgm:cxn modelId="{4A88660D-6F6D-4003-9F19-6FE8744B6764}" type="presParOf" srcId="{6E74F3C5-788B-44E2-9DE5-E975E497EA4D}" destId="{5459FAC3-79C2-4428-A9C2-013E61B9CBF4}" srcOrd="7" destOrd="0" presId="urn:microsoft.com/office/officeart/2005/8/layout/default"/>
    <dgm:cxn modelId="{A8A4736A-23EB-4A72-891D-B94B6608B819}" type="presParOf" srcId="{6E74F3C5-788B-44E2-9DE5-E975E497EA4D}" destId="{E66050A8-0B56-4C18-B6C9-7E1F660C6AD8}"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0DE9E7C-925A-4740-B23E-65168A74FDE7}"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A3B30C58-D6EA-413F-9F62-EA3159624697}">
      <dgm:prSet/>
      <dgm:spPr/>
      <dgm:t>
        <a:bodyPr/>
        <a:lstStyle/>
        <a:p>
          <a:r>
            <a:rPr lang="en-US" b="0" i="0"/>
            <a:t>Identified areas of gender diversity and potential gender imbalances in hiring practices.</a:t>
          </a:r>
          <a:endParaRPr lang="en-US"/>
        </a:p>
      </dgm:t>
    </dgm:pt>
    <dgm:pt modelId="{57F5FFCE-B001-4AE3-8185-49252D8FEBCC}" type="parTrans" cxnId="{8197ED96-46EE-480F-BF84-BD8B6AF06BE5}">
      <dgm:prSet/>
      <dgm:spPr/>
      <dgm:t>
        <a:bodyPr/>
        <a:lstStyle/>
        <a:p>
          <a:endParaRPr lang="en-US"/>
        </a:p>
      </dgm:t>
    </dgm:pt>
    <dgm:pt modelId="{AC61F352-4AED-4663-8DCA-FD9DDE0A8887}" type="sibTrans" cxnId="{8197ED96-46EE-480F-BF84-BD8B6AF06BE5}">
      <dgm:prSet/>
      <dgm:spPr/>
      <dgm:t>
        <a:bodyPr/>
        <a:lstStyle/>
        <a:p>
          <a:endParaRPr lang="en-US"/>
        </a:p>
      </dgm:t>
    </dgm:pt>
    <dgm:pt modelId="{A223A0A9-0B6C-4E42-B07E-B14875DE46D1}">
      <dgm:prSet/>
      <dgm:spPr/>
      <dgm:t>
        <a:bodyPr/>
        <a:lstStyle/>
        <a:p>
          <a:r>
            <a:rPr lang="en-US" b="0" i="0"/>
            <a:t>Revealed the company's average salary, aiding in benchmarking against industry standards.</a:t>
          </a:r>
          <a:endParaRPr lang="en-US"/>
        </a:p>
      </dgm:t>
    </dgm:pt>
    <dgm:pt modelId="{52E85254-F2E5-49AD-9EF8-48EC0ABAA2F7}" type="parTrans" cxnId="{799880CE-571D-4010-B674-8174DDC7FD5E}">
      <dgm:prSet/>
      <dgm:spPr/>
      <dgm:t>
        <a:bodyPr/>
        <a:lstStyle/>
        <a:p>
          <a:endParaRPr lang="en-US"/>
        </a:p>
      </dgm:t>
    </dgm:pt>
    <dgm:pt modelId="{6DCC0926-C522-456F-B6CD-A4DC38A8C1F5}" type="sibTrans" cxnId="{799880CE-571D-4010-B674-8174DDC7FD5E}">
      <dgm:prSet/>
      <dgm:spPr/>
      <dgm:t>
        <a:bodyPr/>
        <a:lstStyle/>
        <a:p>
          <a:endParaRPr lang="en-US"/>
        </a:p>
      </dgm:t>
    </dgm:pt>
    <dgm:pt modelId="{DEADD928-9EA0-4240-B193-F27D177F5F21}">
      <dgm:prSet/>
      <dgm:spPr/>
      <dgm:t>
        <a:bodyPr/>
        <a:lstStyle/>
        <a:p>
          <a:r>
            <a:rPr lang="en-US" b="0" i="0"/>
            <a:t>Explored the distribution of salaries across class intervals, providing insights into compensation patterns.</a:t>
          </a:r>
          <a:endParaRPr lang="en-US"/>
        </a:p>
      </dgm:t>
    </dgm:pt>
    <dgm:pt modelId="{DE8533FE-7E28-455A-89C8-E5016EAC1E48}" type="parTrans" cxnId="{8F519E17-CFEC-4BA8-AC99-0C51917D9665}">
      <dgm:prSet/>
      <dgm:spPr/>
      <dgm:t>
        <a:bodyPr/>
        <a:lstStyle/>
        <a:p>
          <a:endParaRPr lang="en-US"/>
        </a:p>
      </dgm:t>
    </dgm:pt>
    <dgm:pt modelId="{545E6D43-8321-4392-B8AB-BB941AED0B20}" type="sibTrans" cxnId="{8F519E17-CFEC-4BA8-AC99-0C51917D9665}">
      <dgm:prSet/>
      <dgm:spPr/>
      <dgm:t>
        <a:bodyPr/>
        <a:lstStyle/>
        <a:p>
          <a:endParaRPr lang="en-US"/>
        </a:p>
      </dgm:t>
    </dgm:pt>
    <dgm:pt modelId="{587167EC-6EB0-45A8-81FA-5B82C0284630}">
      <dgm:prSet/>
      <dgm:spPr/>
      <dgm:t>
        <a:bodyPr/>
        <a:lstStyle/>
        <a:p>
          <a:r>
            <a:rPr lang="en-US" b="0" i="0"/>
            <a:t>Visualized departmental composition, aiding in understanding workforce distribution.</a:t>
          </a:r>
          <a:endParaRPr lang="en-US"/>
        </a:p>
      </dgm:t>
    </dgm:pt>
    <dgm:pt modelId="{DDD53480-47AA-4D40-B84C-4D7697714421}" type="parTrans" cxnId="{AF724801-1710-480A-8A7D-A8A2E427F635}">
      <dgm:prSet/>
      <dgm:spPr/>
      <dgm:t>
        <a:bodyPr/>
        <a:lstStyle/>
        <a:p>
          <a:endParaRPr lang="en-US"/>
        </a:p>
      </dgm:t>
    </dgm:pt>
    <dgm:pt modelId="{AC96CF42-FFE3-4380-B11D-8656B42C9A34}" type="sibTrans" cxnId="{AF724801-1710-480A-8A7D-A8A2E427F635}">
      <dgm:prSet/>
      <dgm:spPr/>
      <dgm:t>
        <a:bodyPr/>
        <a:lstStyle/>
        <a:p>
          <a:endParaRPr lang="en-US"/>
        </a:p>
      </dgm:t>
    </dgm:pt>
    <dgm:pt modelId="{7F21B11A-F136-4407-8969-B62BD6753662}">
      <dgm:prSet/>
      <dgm:spPr/>
      <dgm:t>
        <a:bodyPr/>
        <a:lstStyle/>
        <a:p>
          <a:r>
            <a:rPr lang="en-US" b="0" i="0"/>
            <a:t>Illustrated position tiers, offering insights into the hierarchical structure of the organization.</a:t>
          </a:r>
          <a:endParaRPr lang="en-US"/>
        </a:p>
      </dgm:t>
    </dgm:pt>
    <dgm:pt modelId="{F7B6F62E-8C1F-4E83-8DDD-BE4649D7D065}" type="parTrans" cxnId="{44664CBA-1F7B-42C2-AE52-927C991583AC}">
      <dgm:prSet/>
      <dgm:spPr/>
      <dgm:t>
        <a:bodyPr/>
        <a:lstStyle/>
        <a:p>
          <a:endParaRPr lang="en-US"/>
        </a:p>
      </dgm:t>
    </dgm:pt>
    <dgm:pt modelId="{8EE59E0B-2B4F-4FB4-B406-B43AF61C72F6}" type="sibTrans" cxnId="{44664CBA-1F7B-42C2-AE52-927C991583AC}">
      <dgm:prSet/>
      <dgm:spPr/>
      <dgm:t>
        <a:bodyPr/>
        <a:lstStyle/>
        <a:p>
          <a:endParaRPr lang="en-US"/>
        </a:p>
      </dgm:t>
    </dgm:pt>
    <dgm:pt modelId="{519736B9-6D5A-4F03-B58F-49E3CC80B8A8}" type="pres">
      <dgm:prSet presAssocID="{80DE9E7C-925A-4740-B23E-65168A74FDE7}" presName="linear" presStyleCnt="0">
        <dgm:presLayoutVars>
          <dgm:animLvl val="lvl"/>
          <dgm:resizeHandles val="exact"/>
        </dgm:presLayoutVars>
      </dgm:prSet>
      <dgm:spPr/>
    </dgm:pt>
    <dgm:pt modelId="{ED83629D-19FC-4DCC-BF25-BF485231F3E7}" type="pres">
      <dgm:prSet presAssocID="{A3B30C58-D6EA-413F-9F62-EA3159624697}" presName="parentText" presStyleLbl="node1" presStyleIdx="0" presStyleCnt="5">
        <dgm:presLayoutVars>
          <dgm:chMax val="0"/>
          <dgm:bulletEnabled val="1"/>
        </dgm:presLayoutVars>
      </dgm:prSet>
      <dgm:spPr/>
    </dgm:pt>
    <dgm:pt modelId="{18ED183F-332C-4317-B2F4-2C130E709E2B}" type="pres">
      <dgm:prSet presAssocID="{AC61F352-4AED-4663-8DCA-FD9DDE0A8887}" presName="spacer" presStyleCnt="0"/>
      <dgm:spPr/>
    </dgm:pt>
    <dgm:pt modelId="{6361D0FF-BD3E-4353-9B5F-804B727E364E}" type="pres">
      <dgm:prSet presAssocID="{A223A0A9-0B6C-4E42-B07E-B14875DE46D1}" presName="parentText" presStyleLbl="node1" presStyleIdx="1" presStyleCnt="5">
        <dgm:presLayoutVars>
          <dgm:chMax val="0"/>
          <dgm:bulletEnabled val="1"/>
        </dgm:presLayoutVars>
      </dgm:prSet>
      <dgm:spPr/>
    </dgm:pt>
    <dgm:pt modelId="{CEFB32C3-0576-41A3-A96D-B062B162F458}" type="pres">
      <dgm:prSet presAssocID="{6DCC0926-C522-456F-B6CD-A4DC38A8C1F5}" presName="spacer" presStyleCnt="0"/>
      <dgm:spPr/>
    </dgm:pt>
    <dgm:pt modelId="{E7ACEAAB-DEA0-4FE4-BBC4-DCAB6A5D609F}" type="pres">
      <dgm:prSet presAssocID="{DEADD928-9EA0-4240-B193-F27D177F5F21}" presName="parentText" presStyleLbl="node1" presStyleIdx="2" presStyleCnt="5">
        <dgm:presLayoutVars>
          <dgm:chMax val="0"/>
          <dgm:bulletEnabled val="1"/>
        </dgm:presLayoutVars>
      </dgm:prSet>
      <dgm:spPr/>
    </dgm:pt>
    <dgm:pt modelId="{4EC685AA-0872-40BE-819E-0EF4CC9929CA}" type="pres">
      <dgm:prSet presAssocID="{545E6D43-8321-4392-B8AB-BB941AED0B20}" presName="spacer" presStyleCnt="0"/>
      <dgm:spPr/>
    </dgm:pt>
    <dgm:pt modelId="{6C061BB0-D451-4ABB-8BA6-69690F343CAC}" type="pres">
      <dgm:prSet presAssocID="{587167EC-6EB0-45A8-81FA-5B82C0284630}" presName="parentText" presStyleLbl="node1" presStyleIdx="3" presStyleCnt="5">
        <dgm:presLayoutVars>
          <dgm:chMax val="0"/>
          <dgm:bulletEnabled val="1"/>
        </dgm:presLayoutVars>
      </dgm:prSet>
      <dgm:spPr/>
    </dgm:pt>
    <dgm:pt modelId="{FEBA86DE-013B-4FF5-A911-F8EA2E1C5508}" type="pres">
      <dgm:prSet presAssocID="{AC96CF42-FFE3-4380-B11D-8656B42C9A34}" presName="spacer" presStyleCnt="0"/>
      <dgm:spPr/>
    </dgm:pt>
    <dgm:pt modelId="{6584E993-A780-4056-B49C-919EBD5F6907}" type="pres">
      <dgm:prSet presAssocID="{7F21B11A-F136-4407-8969-B62BD6753662}" presName="parentText" presStyleLbl="node1" presStyleIdx="4" presStyleCnt="5">
        <dgm:presLayoutVars>
          <dgm:chMax val="0"/>
          <dgm:bulletEnabled val="1"/>
        </dgm:presLayoutVars>
      </dgm:prSet>
      <dgm:spPr/>
    </dgm:pt>
  </dgm:ptLst>
  <dgm:cxnLst>
    <dgm:cxn modelId="{AF724801-1710-480A-8A7D-A8A2E427F635}" srcId="{80DE9E7C-925A-4740-B23E-65168A74FDE7}" destId="{587167EC-6EB0-45A8-81FA-5B82C0284630}" srcOrd="3" destOrd="0" parTransId="{DDD53480-47AA-4D40-B84C-4D7697714421}" sibTransId="{AC96CF42-FFE3-4380-B11D-8656B42C9A34}"/>
    <dgm:cxn modelId="{9CB6B30E-D82A-4673-9803-37E5753D037A}" type="presOf" srcId="{A3B30C58-D6EA-413F-9F62-EA3159624697}" destId="{ED83629D-19FC-4DCC-BF25-BF485231F3E7}" srcOrd="0" destOrd="0" presId="urn:microsoft.com/office/officeart/2005/8/layout/vList2"/>
    <dgm:cxn modelId="{8F519E17-CFEC-4BA8-AC99-0C51917D9665}" srcId="{80DE9E7C-925A-4740-B23E-65168A74FDE7}" destId="{DEADD928-9EA0-4240-B193-F27D177F5F21}" srcOrd="2" destOrd="0" parTransId="{DE8533FE-7E28-455A-89C8-E5016EAC1E48}" sibTransId="{545E6D43-8321-4392-B8AB-BB941AED0B20}"/>
    <dgm:cxn modelId="{2EE93A70-B66F-436D-AE13-E2482BCA9436}" type="presOf" srcId="{DEADD928-9EA0-4240-B193-F27D177F5F21}" destId="{E7ACEAAB-DEA0-4FE4-BBC4-DCAB6A5D609F}" srcOrd="0" destOrd="0" presId="urn:microsoft.com/office/officeart/2005/8/layout/vList2"/>
    <dgm:cxn modelId="{5553E879-B259-4006-B232-F4E522CA722A}" type="presOf" srcId="{7F21B11A-F136-4407-8969-B62BD6753662}" destId="{6584E993-A780-4056-B49C-919EBD5F6907}" srcOrd="0" destOrd="0" presId="urn:microsoft.com/office/officeart/2005/8/layout/vList2"/>
    <dgm:cxn modelId="{8870888E-8056-46B1-8522-E335AE86AA72}" type="presOf" srcId="{80DE9E7C-925A-4740-B23E-65168A74FDE7}" destId="{519736B9-6D5A-4F03-B58F-49E3CC80B8A8}" srcOrd="0" destOrd="0" presId="urn:microsoft.com/office/officeart/2005/8/layout/vList2"/>
    <dgm:cxn modelId="{8197ED96-46EE-480F-BF84-BD8B6AF06BE5}" srcId="{80DE9E7C-925A-4740-B23E-65168A74FDE7}" destId="{A3B30C58-D6EA-413F-9F62-EA3159624697}" srcOrd="0" destOrd="0" parTransId="{57F5FFCE-B001-4AE3-8185-49252D8FEBCC}" sibTransId="{AC61F352-4AED-4663-8DCA-FD9DDE0A8887}"/>
    <dgm:cxn modelId="{7D259C9F-9D1C-47A7-B7C4-F0A539B70A9C}" type="presOf" srcId="{587167EC-6EB0-45A8-81FA-5B82C0284630}" destId="{6C061BB0-D451-4ABB-8BA6-69690F343CAC}" srcOrd="0" destOrd="0" presId="urn:microsoft.com/office/officeart/2005/8/layout/vList2"/>
    <dgm:cxn modelId="{F5539AA9-DC2C-4F22-B3E1-06AAD71FCD4D}" type="presOf" srcId="{A223A0A9-0B6C-4E42-B07E-B14875DE46D1}" destId="{6361D0FF-BD3E-4353-9B5F-804B727E364E}" srcOrd="0" destOrd="0" presId="urn:microsoft.com/office/officeart/2005/8/layout/vList2"/>
    <dgm:cxn modelId="{44664CBA-1F7B-42C2-AE52-927C991583AC}" srcId="{80DE9E7C-925A-4740-B23E-65168A74FDE7}" destId="{7F21B11A-F136-4407-8969-B62BD6753662}" srcOrd="4" destOrd="0" parTransId="{F7B6F62E-8C1F-4E83-8DDD-BE4649D7D065}" sibTransId="{8EE59E0B-2B4F-4FB4-B406-B43AF61C72F6}"/>
    <dgm:cxn modelId="{799880CE-571D-4010-B674-8174DDC7FD5E}" srcId="{80DE9E7C-925A-4740-B23E-65168A74FDE7}" destId="{A223A0A9-0B6C-4E42-B07E-B14875DE46D1}" srcOrd="1" destOrd="0" parTransId="{52E85254-F2E5-49AD-9EF8-48EC0ABAA2F7}" sibTransId="{6DCC0926-C522-456F-B6CD-A4DC38A8C1F5}"/>
    <dgm:cxn modelId="{AB95F3D8-3A8C-4B5E-A2F2-7B68817CA53D}" type="presParOf" srcId="{519736B9-6D5A-4F03-B58F-49E3CC80B8A8}" destId="{ED83629D-19FC-4DCC-BF25-BF485231F3E7}" srcOrd="0" destOrd="0" presId="urn:microsoft.com/office/officeart/2005/8/layout/vList2"/>
    <dgm:cxn modelId="{3E57F63C-FEEB-4DC4-B4A0-8859A3A59EE8}" type="presParOf" srcId="{519736B9-6D5A-4F03-B58F-49E3CC80B8A8}" destId="{18ED183F-332C-4317-B2F4-2C130E709E2B}" srcOrd="1" destOrd="0" presId="urn:microsoft.com/office/officeart/2005/8/layout/vList2"/>
    <dgm:cxn modelId="{952E4639-723B-4079-9888-7C8DAB002710}" type="presParOf" srcId="{519736B9-6D5A-4F03-B58F-49E3CC80B8A8}" destId="{6361D0FF-BD3E-4353-9B5F-804B727E364E}" srcOrd="2" destOrd="0" presId="urn:microsoft.com/office/officeart/2005/8/layout/vList2"/>
    <dgm:cxn modelId="{A3C4A4FB-B8AC-4D80-8C5F-E67F6AED52DE}" type="presParOf" srcId="{519736B9-6D5A-4F03-B58F-49E3CC80B8A8}" destId="{CEFB32C3-0576-41A3-A96D-B062B162F458}" srcOrd="3" destOrd="0" presId="urn:microsoft.com/office/officeart/2005/8/layout/vList2"/>
    <dgm:cxn modelId="{2DBACD42-24A0-4CE5-B99A-C1BC70B5C9EE}" type="presParOf" srcId="{519736B9-6D5A-4F03-B58F-49E3CC80B8A8}" destId="{E7ACEAAB-DEA0-4FE4-BBC4-DCAB6A5D609F}" srcOrd="4" destOrd="0" presId="urn:microsoft.com/office/officeart/2005/8/layout/vList2"/>
    <dgm:cxn modelId="{1BEBE842-79CC-417F-8708-3F6C0637531F}" type="presParOf" srcId="{519736B9-6D5A-4F03-B58F-49E3CC80B8A8}" destId="{4EC685AA-0872-40BE-819E-0EF4CC9929CA}" srcOrd="5" destOrd="0" presId="urn:microsoft.com/office/officeart/2005/8/layout/vList2"/>
    <dgm:cxn modelId="{E5F4629A-8A07-4A76-912E-0E346C608852}" type="presParOf" srcId="{519736B9-6D5A-4F03-B58F-49E3CC80B8A8}" destId="{6C061BB0-D451-4ABB-8BA6-69690F343CAC}" srcOrd="6" destOrd="0" presId="urn:microsoft.com/office/officeart/2005/8/layout/vList2"/>
    <dgm:cxn modelId="{B4D6C68B-BB03-4203-9369-441F5B4EA5C6}" type="presParOf" srcId="{519736B9-6D5A-4F03-B58F-49E3CC80B8A8}" destId="{FEBA86DE-013B-4FF5-A911-F8EA2E1C5508}" srcOrd="7" destOrd="0" presId="urn:microsoft.com/office/officeart/2005/8/layout/vList2"/>
    <dgm:cxn modelId="{2051DD2B-C7D0-471C-8A13-154A2AEA5C6A}" type="presParOf" srcId="{519736B9-6D5A-4F03-B58F-49E3CC80B8A8}" destId="{6584E993-A780-4056-B49C-919EBD5F6907}"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3C2A897-48D0-49C9-93B3-3E888B7A0F82}" type="doc">
      <dgm:prSet loTypeId="urn:microsoft.com/office/officeart/2018/2/layout/IconCircle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6FF63CCD-1C26-4BE7-AF4D-31E47C04E36F}">
      <dgm:prSet/>
      <dgm:spPr/>
      <dgm:t>
        <a:bodyPr/>
        <a:lstStyle/>
        <a:p>
          <a:r>
            <a:rPr lang="en-IN" b="0" i="0" baseline="0"/>
            <a:t>I</a:t>
          </a:r>
          <a:r>
            <a:rPr lang="en-IN"/>
            <a:t> </a:t>
          </a:r>
          <a:r>
            <a:rPr lang="en-IN" b="0" i="0" baseline="0"/>
            <a:t>carried out the exploratory data analysis using excel data analysis tool pack.</a:t>
          </a:r>
          <a:endParaRPr lang="en-US"/>
        </a:p>
      </dgm:t>
    </dgm:pt>
    <dgm:pt modelId="{88B341D8-E58E-42AA-8E3D-39391948A256}" type="parTrans" cxnId="{79A3BA15-ECB5-42B3-BD80-209216B915A4}">
      <dgm:prSet/>
      <dgm:spPr/>
      <dgm:t>
        <a:bodyPr/>
        <a:lstStyle/>
        <a:p>
          <a:endParaRPr lang="en-US"/>
        </a:p>
      </dgm:t>
    </dgm:pt>
    <dgm:pt modelId="{5F1AB1E2-7FEF-46F5-B75C-272E1DB248AE}" type="sibTrans" cxnId="{79A3BA15-ECB5-42B3-BD80-209216B915A4}">
      <dgm:prSet/>
      <dgm:spPr/>
      <dgm:t>
        <a:bodyPr/>
        <a:lstStyle/>
        <a:p>
          <a:endParaRPr lang="en-US"/>
        </a:p>
      </dgm:t>
    </dgm:pt>
    <dgm:pt modelId="{34842DBE-C468-4AA8-8B8D-F9B5F60EF892}">
      <dgm:prSet/>
      <dgm:spPr/>
      <dgm:t>
        <a:bodyPr/>
        <a:lstStyle/>
        <a:p>
          <a:r>
            <a:rPr lang="en-IN" b="0" i="0" baseline="0"/>
            <a:t>Calculated descriptive statistics on salary offered column.</a:t>
          </a:r>
          <a:endParaRPr lang="en-US"/>
        </a:p>
      </dgm:t>
    </dgm:pt>
    <dgm:pt modelId="{79093F70-C8D5-4CFC-9293-CDEA97B79C51}" type="parTrans" cxnId="{23925608-5444-4105-B652-0D0869D6BBF9}">
      <dgm:prSet/>
      <dgm:spPr/>
      <dgm:t>
        <a:bodyPr/>
        <a:lstStyle/>
        <a:p>
          <a:endParaRPr lang="en-US"/>
        </a:p>
      </dgm:t>
    </dgm:pt>
    <dgm:pt modelId="{70C56E22-606B-4D03-A3CD-CFED426AECEC}" type="sibTrans" cxnId="{23925608-5444-4105-B652-0D0869D6BBF9}">
      <dgm:prSet/>
      <dgm:spPr/>
      <dgm:t>
        <a:bodyPr/>
        <a:lstStyle/>
        <a:p>
          <a:endParaRPr lang="en-US"/>
        </a:p>
      </dgm:t>
    </dgm:pt>
    <dgm:pt modelId="{7EFD9194-F5BA-4992-8419-A7C274C43685}">
      <dgm:prSet/>
      <dgm:spPr/>
      <dgm:t>
        <a:bodyPr/>
        <a:lstStyle/>
        <a:p>
          <a:r>
            <a:rPr lang="en-IN" b="0" i="0" baseline="0"/>
            <a:t>Find out missing values and outliers using quartile function in excel.</a:t>
          </a:r>
          <a:endParaRPr lang="en-US"/>
        </a:p>
      </dgm:t>
    </dgm:pt>
    <dgm:pt modelId="{F9B7136A-737A-4879-94E8-24ED49EEF397}" type="parTrans" cxnId="{898923FA-65C1-4536-B8B4-FA9521D3A14E}">
      <dgm:prSet/>
      <dgm:spPr/>
      <dgm:t>
        <a:bodyPr/>
        <a:lstStyle/>
        <a:p>
          <a:endParaRPr lang="en-US"/>
        </a:p>
      </dgm:t>
    </dgm:pt>
    <dgm:pt modelId="{8992CD5F-9E71-496B-B9BF-EE7B05527D42}" type="sibTrans" cxnId="{898923FA-65C1-4536-B8B4-FA9521D3A14E}">
      <dgm:prSet/>
      <dgm:spPr/>
      <dgm:t>
        <a:bodyPr/>
        <a:lstStyle/>
        <a:p>
          <a:endParaRPr lang="en-US"/>
        </a:p>
      </dgm:t>
    </dgm:pt>
    <dgm:pt modelId="{78CA1BAD-8833-4193-92E5-88D6C99291AD}">
      <dgm:prSet/>
      <dgm:spPr/>
      <dgm:t>
        <a:bodyPr/>
        <a:lstStyle/>
        <a:p>
          <a:r>
            <a:rPr lang="en-IN" b="0" i="0" baseline="0"/>
            <a:t>After removing the outliers further insights were carried out using excel formula graphs.</a:t>
          </a:r>
          <a:endParaRPr lang="en-US"/>
        </a:p>
      </dgm:t>
    </dgm:pt>
    <dgm:pt modelId="{D9E71BEA-AB49-4ADB-8211-DF4D09517957}" type="parTrans" cxnId="{8E64AD93-9232-4ADB-99C2-2631EE411EE3}">
      <dgm:prSet/>
      <dgm:spPr/>
      <dgm:t>
        <a:bodyPr/>
        <a:lstStyle/>
        <a:p>
          <a:endParaRPr lang="en-US"/>
        </a:p>
      </dgm:t>
    </dgm:pt>
    <dgm:pt modelId="{655C8A30-FC3E-4A71-8190-544D8427C3C5}" type="sibTrans" cxnId="{8E64AD93-9232-4ADB-99C2-2631EE411EE3}">
      <dgm:prSet/>
      <dgm:spPr/>
      <dgm:t>
        <a:bodyPr/>
        <a:lstStyle/>
        <a:p>
          <a:endParaRPr lang="en-US"/>
        </a:p>
      </dgm:t>
    </dgm:pt>
    <dgm:pt modelId="{8C1DC848-D7BA-43BC-B48C-50619A47CE23}" type="pres">
      <dgm:prSet presAssocID="{93C2A897-48D0-49C9-93B3-3E888B7A0F82}" presName="root" presStyleCnt="0">
        <dgm:presLayoutVars>
          <dgm:dir/>
          <dgm:resizeHandles val="exact"/>
        </dgm:presLayoutVars>
      </dgm:prSet>
      <dgm:spPr/>
    </dgm:pt>
    <dgm:pt modelId="{6AB7D352-69D6-4029-8578-6A4329ED8B2F}" type="pres">
      <dgm:prSet presAssocID="{93C2A897-48D0-49C9-93B3-3E888B7A0F82}" presName="container" presStyleCnt="0">
        <dgm:presLayoutVars>
          <dgm:dir/>
          <dgm:resizeHandles val="exact"/>
        </dgm:presLayoutVars>
      </dgm:prSet>
      <dgm:spPr/>
    </dgm:pt>
    <dgm:pt modelId="{C738A1CB-056A-425C-8374-A1FC12615E54}" type="pres">
      <dgm:prSet presAssocID="{6FF63CCD-1C26-4BE7-AF4D-31E47C04E36F}" presName="compNode" presStyleCnt="0"/>
      <dgm:spPr/>
    </dgm:pt>
    <dgm:pt modelId="{A9457FB9-3A7B-403D-B271-93EB1579B603}" type="pres">
      <dgm:prSet presAssocID="{6FF63CCD-1C26-4BE7-AF4D-31E47C04E36F}" presName="iconBgRect" presStyleLbl="bgShp" presStyleIdx="0" presStyleCnt="4"/>
      <dgm:spPr/>
    </dgm:pt>
    <dgm:pt modelId="{B4823602-2712-42F8-A522-8CC4A222918A}" type="pres">
      <dgm:prSet presAssocID="{6FF63CCD-1C26-4BE7-AF4D-31E47C04E36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C51392CF-7FD4-4CD3-BF3A-EF25BD1CED69}" type="pres">
      <dgm:prSet presAssocID="{6FF63CCD-1C26-4BE7-AF4D-31E47C04E36F}" presName="spaceRect" presStyleCnt="0"/>
      <dgm:spPr/>
    </dgm:pt>
    <dgm:pt modelId="{3FF4CF0E-75E0-444E-90F3-BDA2514AEAF6}" type="pres">
      <dgm:prSet presAssocID="{6FF63CCD-1C26-4BE7-AF4D-31E47C04E36F}" presName="textRect" presStyleLbl="revTx" presStyleIdx="0" presStyleCnt="4">
        <dgm:presLayoutVars>
          <dgm:chMax val="1"/>
          <dgm:chPref val="1"/>
        </dgm:presLayoutVars>
      </dgm:prSet>
      <dgm:spPr/>
    </dgm:pt>
    <dgm:pt modelId="{C3899B5F-784C-4C35-93B1-F08E823EBF26}" type="pres">
      <dgm:prSet presAssocID="{5F1AB1E2-7FEF-46F5-B75C-272E1DB248AE}" presName="sibTrans" presStyleLbl="sibTrans2D1" presStyleIdx="0" presStyleCnt="0"/>
      <dgm:spPr/>
    </dgm:pt>
    <dgm:pt modelId="{755FAEE3-22AE-4345-A6C2-2C9802B21361}" type="pres">
      <dgm:prSet presAssocID="{34842DBE-C468-4AA8-8B8D-F9B5F60EF892}" presName="compNode" presStyleCnt="0"/>
      <dgm:spPr/>
    </dgm:pt>
    <dgm:pt modelId="{F163AF77-516D-43A2-8D22-9726926CF28A}" type="pres">
      <dgm:prSet presAssocID="{34842DBE-C468-4AA8-8B8D-F9B5F60EF892}" presName="iconBgRect" presStyleLbl="bgShp" presStyleIdx="1" presStyleCnt="4"/>
      <dgm:spPr/>
    </dgm:pt>
    <dgm:pt modelId="{082B3BC3-D407-41DC-AAF7-E0E4ABD63ABD}" type="pres">
      <dgm:prSet presAssocID="{34842DBE-C468-4AA8-8B8D-F9B5F60EF89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ney"/>
        </a:ext>
      </dgm:extLst>
    </dgm:pt>
    <dgm:pt modelId="{AC2726F1-5968-42AF-BB53-B64C0D40CD1E}" type="pres">
      <dgm:prSet presAssocID="{34842DBE-C468-4AA8-8B8D-F9B5F60EF892}" presName="spaceRect" presStyleCnt="0"/>
      <dgm:spPr/>
    </dgm:pt>
    <dgm:pt modelId="{F5CEE485-7E18-4076-8587-9DB1837B9170}" type="pres">
      <dgm:prSet presAssocID="{34842DBE-C468-4AA8-8B8D-F9B5F60EF892}" presName="textRect" presStyleLbl="revTx" presStyleIdx="1" presStyleCnt="4">
        <dgm:presLayoutVars>
          <dgm:chMax val="1"/>
          <dgm:chPref val="1"/>
        </dgm:presLayoutVars>
      </dgm:prSet>
      <dgm:spPr/>
    </dgm:pt>
    <dgm:pt modelId="{A41E7495-2B04-4E4D-92D4-A5C38885532C}" type="pres">
      <dgm:prSet presAssocID="{70C56E22-606B-4D03-A3CD-CFED426AECEC}" presName="sibTrans" presStyleLbl="sibTrans2D1" presStyleIdx="0" presStyleCnt="0"/>
      <dgm:spPr/>
    </dgm:pt>
    <dgm:pt modelId="{DD666CCC-6646-4DF0-9F4F-7DE4DE057073}" type="pres">
      <dgm:prSet presAssocID="{7EFD9194-F5BA-4992-8419-A7C274C43685}" presName="compNode" presStyleCnt="0"/>
      <dgm:spPr/>
    </dgm:pt>
    <dgm:pt modelId="{B04C8A04-CED1-418A-A80E-3BA1FA3432EA}" type="pres">
      <dgm:prSet presAssocID="{7EFD9194-F5BA-4992-8419-A7C274C43685}" presName="iconBgRect" presStyleLbl="bgShp" presStyleIdx="2" presStyleCnt="4"/>
      <dgm:spPr/>
    </dgm:pt>
    <dgm:pt modelId="{1596E65D-CAE8-4028-819E-6AC736A94018}" type="pres">
      <dgm:prSet presAssocID="{7EFD9194-F5BA-4992-8419-A7C274C4368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ble"/>
        </a:ext>
      </dgm:extLst>
    </dgm:pt>
    <dgm:pt modelId="{974374ED-0C8F-4572-8335-B415302BB154}" type="pres">
      <dgm:prSet presAssocID="{7EFD9194-F5BA-4992-8419-A7C274C43685}" presName="spaceRect" presStyleCnt="0"/>
      <dgm:spPr/>
    </dgm:pt>
    <dgm:pt modelId="{9A442E87-83C9-4B93-96AB-C89452367876}" type="pres">
      <dgm:prSet presAssocID="{7EFD9194-F5BA-4992-8419-A7C274C43685}" presName="textRect" presStyleLbl="revTx" presStyleIdx="2" presStyleCnt="4">
        <dgm:presLayoutVars>
          <dgm:chMax val="1"/>
          <dgm:chPref val="1"/>
        </dgm:presLayoutVars>
      </dgm:prSet>
      <dgm:spPr/>
    </dgm:pt>
    <dgm:pt modelId="{8A6E58DB-6C50-4224-AB6C-C7FA22A2BBA7}" type="pres">
      <dgm:prSet presAssocID="{8992CD5F-9E71-496B-B9BF-EE7B05527D42}" presName="sibTrans" presStyleLbl="sibTrans2D1" presStyleIdx="0" presStyleCnt="0"/>
      <dgm:spPr/>
    </dgm:pt>
    <dgm:pt modelId="{7845E52F-722E-47F8-B303-B35CBE97EF16}" type="pres">
      <dgm:prSet presAssocID="{78CA1BAD-8833-4193-92E5-88D6C99291AD}" presName="compNode" presStyleCnt="0"/>
      <dgm:spPr/>
    </dgm:pt>
    <dgm:pt modelId="{9368FDF2-C971-4601-B0B8-0E7E8A7C8AEA}" type="pres">
      <dgm:prSet presAssocID="{78CA1BAD-8833-4193-92E5-88D6C99291AD}" presName="iconBgRect" presStyleLbl="bgShp" presStyleIdx="3" presStyleCnt="4"/>
      <dgm:spPr/>
    </dgm:pt>
    <dgm:pt modelId="{68B48377-A458-4423-BF9D-A82E18E1201B}" type="pres">
      <dgm:prSet presAssocID="{78CA1BAD-8833-4193-92E5-88D6C99291A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esentation with Pie Chart"/>
        </a:ext>
      </dgm:extLst>
    </dgm:pt>
    <dgm:pt modelId="{A9C92627-1348-4FA4-8BC1-14A575F34789}" type="pres">
      <dgm:prSet presAssocID="{78CA1BAD-8833-4193-92E5-88D6C99291AD}" presName="spaceRect" presStyleCnt="0"/>
      <dgm:spPr/>
    </dgm:pt>
    <dgm:pt modelId="{E0134BA6-A2B4-4167-B1C2-8AF7894D7B00}" type="pres">
      <dgm:prSet presAssocID="{78CA1BAD-8833-4193-92E5-88D6C99291AD}" presName="textRect" presStyleLbl="revTx" presStyleIdx="3" presStyleCnt="4">
        <dgm:presLayoutVars>
          <dgm:chMax val="1"/>
          <dgm:chPref val="1"/>
        </dgm:presLayoutVars>
      </dgm:prSet>
      <dgm:spPr/>
    </dgm:pt>
  </dgm:ptLst>
  <dgm:cxnLst>
    <dgm:cxn modelId="{23925608-5444-4105-B652-0D0869D6BBF9}" srcId="{93C2A897-48D0-49C9-93B3-3E888B7A0F82}" destId="{34842DBE-C468-4AA8-8B8D-F9B5F60EF892}" srcOrd="1" destOrd="0" parTransId="{79093F70-C8D5-4CFC-9293-CDEA97B79C51}" sibTransId="{70C56E22-606B-4D03-A3CD-CFED426AECEC}"/>
    <dgm:cxn modelId="{79A3BA15-ECB5-42B3-BD80-209216B915A4}" srcId="{93C2A897-48D0-49C9-93B3-3E888B7A0F82}" destId="{6FF63CCD-1C26-4BE7-AF4D-31E47C04E36F}" srcOrd="0" destOrd="0" parTransId="{88B341D8-E58E-42AA-8E3D-39391948A256}" sibTransId="{5F1AB1E2-7FEF-46F5-B75C-272E1DB248AE}"/>
    <dgm:cxn modelId="{1CFDFE1A-B1C1-4E1C-8D28-464C3D2A3E8C}" type="presOf" srcId="{7EFD9194-F5BA-4992-8419-A7C274C43685}" destId="{9A442E87-83C9-4B93-96AB-C89452367876}" srcOrd="0" destOrd="0" presId="urn:microsoft.com/office/officeart/2018/2/layout/IconCircleList"/>
    <dgm:cxn modelId="{0E80D81D-90F3-4E91-B594-B98E1D56EE06}" type="presOf" srcId="{78CA1BAD-8833-4193-92E5-88D6C99291AD}" destId="{E0134BA6-A2B4-4167-B1C2-8AF7894D7B00}" srcOrd="0" destOrd="0" presId="urn:microsoft.com/office/officeart/2018/2/layout/IconCircleList"/>
    <dgm:cxn modelId="{F2B19835-A6F6-4675-92AA-E46F501CF257}" type="presOf" srcId="{6FF63CCD-1C26-4BE7-AF4D-31E47C04E36F}" destId="{3FF4CF0E-75E0-444E-90F3-BDA2514AEAF6}" srcOrd="0" destOrd="0" presId="urn:microsoft.com/office/officeart/2018/2/layout/IconCircleList"/>
    <dgm:cxn modelId="{8E64AD93-9232-4ADB-99C2-2631EE411EE3}" srcId="{93C2A897-48D0-49C9-93B3-3E888B7A0F82}" destId="{78CA1BAD-8833-4193-92E5-88D6C99291AD}" srcOrd="3" destOrd="0" parTransId="{D9E71BEA-AB49-4ADB-8211-DF4D09517957}" sibTransId="{655C8A30-FC3E-4A71-8190-544D8427C3C5}"/>
    <dgm:cxn modelId="{CCFB7E99-A697-49C9-BF45-781E81C5ABA0}" type="presOf" srcId="{5F1AB1E2-7FEF-46F5-B75C-272E1DB248AE}" destId="{C3899B5F-784C-4C35-93B1-F08E823EBF26}" srcOrd="0" destOrd="0" presId="urn:microsoft.com/office/officeart/2018/2/layout/IconCircleList"/>
    <dgm:cxn modelId="{0830DFBA-0D77-4762-ACF9-6FC0439ED1F3}" type="presOf" srcId="{93C2A897-48D0-49C9-93B3-3E888B7A0F82}" destId="{8C1DC848-D7BA-43BC-B48C-50619A47CE23}" srcOrd="0" destOrd="0" presId="urn:microsoft.com/office/officeart/2018/2/layout/IconCircleList"/>
    <dgm:cxn modelId="{3E47EBBD-D1B2-4920-87B9-56EA890D55A7}" type="presOf" srcId="{70C56E22-606B-4D03-A3CD-CFED426AECEC}" destId="{A41E7495-2B04-4E4D-92D4-A5C38885532C}" srcOrd="0" destOrd="0" presId="urn:microsoft.com/office/officeart/2018/2/layout/IconCircleList"/>
    <dgm:cxn modelId="{6E5BA9D4-15CA-4ADC-872B-A1BA0C2B6EDB}" type="presOf" srcId="{8992CD5F-9E71-496B-B9BF-EE7B05527D42}" destId="{8A6E58DB-6C50-4224-AB6C-C7FA22A2BBA7}" srcOrd="0" destOrd="0" presId="urn:microsoft.com/office/officeart/2018/2/layout/IconCircleList"/>
    <dgm:cxn modelId="{E902C9D9-B8E4-40BB-B9EF-2FEF4D972A9F}" type="presOf" srcId="{34842DBE-C468-4AA8-8B8D-F9B5F60EF892}" destId="{F5CEE485-7E18-4076-8587-9DB1837B9170}" srcOrd="0" destOrd="0" presId="urn:microsoft.com/office/officeart/2018/2/layout/IconCircleList"/>
    <dgm:cxn modelId="{898923FA-65C1-4536-B8B4-FA9521D3A14E}" srcId="{93C2A897-48D0-49C9-93B3-3E888B7A0F82}" destId="{7EFD9194-F5BA-4992-8419-A7C274C43685}" srcOrd="2" destOrd="0" parTransId="{F9B7136A-737A-4879-94E8-24ED49EEF397}" sibTransId="{8992CD5F-9E71-496B-B9BF-EE7B05527D42}"/>
    <dgm:cxn modelId="{E1E053D9-5CBE-4E00-995D-B77AA31BD2F8}" type="presParOf" srcId="{8C1DC848-D7BA-43BC-B48C-50619A47CE23}" destId="{6AB7D352-69D6-4029-8578-6A4329ED8B2F}" srcOrd="0" destOrd="0" presId="urn:microsoft.com/office/officeart/2018/2/layout/IconCircleList"/>
    <dgm:cxn modelId="{9D54E83E-4586-4AD7-9D14-8E6E57C68963}" type="presParOf" srcId="{6AB7D352-69D6-4029-8578-6A4329ED8B2F}" destId="{C738A1CB-056A-425C-8374-A1FC12615E54}" srcOrd="0" destOrd="0" presId="urn:microsoft.com/office/officeart/2018/2/layout/IconCircleList"/>
    <dgm:cxn modelId="{CD68F809-0B85-441A-89C7-67021C81ADEF}" type="presParOf" srcId="{C738A1CB-056A-425C-8374-A1FC12615E54}" destId="{A9457FB9-3A7B-403D-B271-93EB1579B603}" srcOrd="0" destOrd="0" presId="urn:microsoft.com/office/officeart/2018/2/layout/IconCircleList"/>
    <dgm:cxn modelId="{E0BD864F-4B9E-463C-BA8F-00042D680186}" type="presParOf" srcId="{C738A1CB-056A-425C-8374-A1FC12615E54}" destId="{B4823602-2712-42F8-A522-8CC4A222918A}" srcOrd="1" destOrd="0" presId="urn:microsoft.com/office/officeart/2018/2/layout/IconCircleList"/>
    <dgm:cxn modelId="{13827099-6DC1-4319-B03A-E629B9AA790B}" type="presParOf" srcId="{C738A1CB-056A-425C-8374-A1FC12615E54}" destId="{C51392CF-7FD4-4CD3-BF3A-EF25BD1CED69}" srcOrd="2" destOrd="0" presId="urn:microsoft.com/office/officeart/2018/2/layout/IconCircleList"/>
    <dgm:cxn modelId="{D7946E68-2174-4052-A58F-70CB09D96374}" type="presParOf" srcId="{C738A1CB-056A-425C-8374-A1FC12615E54}" destId="{3FF4CF0E-75E0-444E-90F3-BDA2514AEAF6}" srcOrd="3" destOrd="0" presId="urn:microsoft.com/office/officeart/2018/2/layout/IconCircleList"/>
    <dgm:cxn modelId="{F26B92FB-4593-4096-B592-979F1968E121}" type="presParOf" srcId="{6AB7D352-69D6-4029-8578-6A4329ED8B2F}" destId="{C3899B5F-784C-4C35-93B1-F08E823EBF26}" srcOrd="1" destOrd="0" presId="urn:microsoft.com/office/officeart/2018/2/layout/IconCircleList"/>
    <dgm:cxn modelId="{3BBA0EAA-3FAA-46C3-BAEF-EC76A5EDE113}" type="presParOf" srcId="{6AB7D352-69D6-4029-8578-6A4329ED8B2F}" destId="{755FAEE3-22AE-4345-A6C2-2C9802B21361}" srcOrd="2" destOrd="0" presId="urn:microsoft.com/office/officeart/2018/2/layout/IconCircleList"/>
    <dgm:cxn modelId="{E082A691-8AA9-4A67-8C1D-B8045CD634F3}" type="presParOf" srcId="{755FAEE3-22AE-4345-A6C2-2C9802B21361}" destId="{F163AF77-516D-43A2-8D22-9726926CF28A}" srcOrd="0" destOrd="0" presId="urn:microsoft.com/office/officeart/2018/2/layout/IconCircleList"/>
    <dgm:cxn modelId="{76666A0C-6E6D-4249-943D-A9A11071C8B2}" type="presParOf" srcId="{755FAEE3-22AE-4345-A6C2-2C9802B21361}" destId="{082B3BC3-D407-41DC-AAF7-E0E4ABD63ABD}" srcOrd="1" destOrd="0" presId="urn:microsoft.com/office/officeart/2018/2/layout/IconCircleList"/>
    <dgm:cxn modelId="{F52B0BBD-7ABB-4754-8125-F541852ECBD4}" type="presParOf" srcId="{755FAEE3-22AE-4345-A6C2-2C9802B21361}" destId="{AC2726F1-5968-42AF-BB53-B64C0D40CD1E}" srcOrd="2" destOrd="0" presId="urn:microsoft.com/office/officeart/2018/2/layout/IconCircleList"/>
    <dgm:cxn modelId="{461CE5DD-CE38-43E7-ACE8-D4F42ECFEB08}" type="presParOf" srcId="{755FAEE3-22AE-4345-A6C2-2C9802B21361}" destId="{F5CEE485-7E18-4076-8587-9DB1837B9170}" srcOrd="3" destOrd="0" presId="urn:microsoft.com/office/officeart/2018/2/layout/IconCircleList"/>
    <dgm:cxn modelId="{1C9E898B-2F7F-4023-98B3-AB2D43213909}" type="presParOf" srcId="{6AB7D352-69D6-4029-8578-6A4329ED8B2F}" destId="{A41E7495-2B04-4E4D-92D4-A5C38885532C}" srcOrd="3" destOrd="0" presId="urn:microsoft.com/office/officeart/2018/2/layout/IconCircleList"/>
    <dgm:cxn modelId="{D1FF5ABE-DD36-4E4F-BBBC-62F0E5640766}" type="presParOf" srcId="{6AB7D352-69D6-4029-8578-6A4329ED8B2F}" destId="{DD666CCC-6646-4DF0-9F4F-7DE4DE057073}" srcOrd="4" destOrd="0" presId="urn:microsoft.com/office/officeart/2018/2/layout/IconCircleList"/>
    <dgm:cxn modelId="{710E0C14-60B2-4073-BD15-DF220FCF07CB}" type="presParOf" srcId="{DD666CCC-6646-4DF0-9F4F-7DE4DE057073}" destId="{B04C8A04-CED1-418A-A80E-3BA1FA3432EA}" srcOrd="0" destOrd="0" presId="urn:microsoft.com/office/officeart/2018/2/layout/IconCircleList"/>
    <dgm:cxn modelId="{95DD88F4-94D0-4547-BD7B-ECDCF129EDD2}" type="presParOf" srcId="{DD666CCC-6646-4DF0-9F4F-7DE4DE057073}" destId="{1596E65D-CAE8-4028-819E-6AC736A94018}" srcOrd="1" destOrd="0" presId="urn:microsoft.com/office/officeart/2018/2/layout/IconCircleList"/>
    <dgm:cxn modelId="{822FC7FA-0C9B-46E2-BDC4-1CA8B5C0AB62}" type="presParOf" srcId="{DD666CCC-6646-4DF0-9F4F-7DE4DE057073}" destId="{974374ED-0C8F-4572-8335-B415302BB154}" srcOrd="2" destOrd="0" presId="urn:microsoft.com/office/officeart/2018/2/layout/IconCircleList"/>
    <dgm:cxn modelId="{2994719E-0FCE-47F8-87E9-C8BCACCF59C6}" type="presParOf" srcId="{DD666CCC-6646-4DF0-9F4F-7DE4DE057073}" destId="{9A442E87-83C9-4B93-96AB-C89452367876}" srcOrd="3" destOrd="0" presId="urn:microsoft.com/office/officeart/2018/2/layout/IconCircleList"/>
    <dgm:cxn modelId="{1143EA46-D064-4012-80C2-DF3CC872E4FA}" type="presParOf" srcId="{6AB7D352-69D6-4029-8578-6A4329ED8B2F}" destId="{8A6E58DB-6C50-4224-AB6C-C7FA22A2BBA7}" srcOrd="5" destOrd="0" presId="urn:microsoft.com/office/officeart/2018/2/layout/IconCircleList"/>
    <dgm:cxn modelId="{53C13981-5703-4967-BF2E-0B25E7E01B0D}" type="presParOf" srcId="{6AB7D352-69D6-4029-8578-6A4329ED8B2F}" destId="{7845E52F-722E-47F8-B303-B35CBE97EF16}" srcOrd="6" destOrd="0" presId="urn:microsoft.com/office/officeart/2018/2/layout/IconCircleList"/>
    <dgm:cxn modelId="{6FFFFF0A-B29A-47BE-A9CE-9DF50CA540B3}" type="presParOf" srcId="{7845E52F-722E-47F8-B303-B35CBE97EF16}" destId="{9368FDF2-C971-4601-B0B8-0E7E8A7C8AEA}" srcOrd="0" destOrd="0" presId="urn:microsoft.com/office/officeart/2018/2/layout/IconCircleList"/>
    <dgm:cxn modelId="{C9DEBC00-E3E1-43AE-95EA-9B47359E690E}" type="presParOf" srcId="{7845E52F-722E-47F8-B303-B35CBE97EF16}" destId="{68B48377-A458-4423-BF9D-A82E18E1201B}" srcOrd="1" destOrd="0" presId="urn:microsoft.com/office/officeart/2018/2/layout/IconCircleList"/>
    <dgm:cxn modelId="{A98A8BAB-3815-47CA-8EB5-909F6DC82717}" type="presParOf" srcId="{7845E52F-722E-47F8-B303-B35CBE97EF16}" destId="{A9C92627-1348-4FA4-8BC1-14A575F34789}" srcOrd="2" destOrd="0" presId="urn:microsoft.com/office/officeart/2018/2/layout/IconCircleList"/>
    <dgm:cxn modelId="{A071081E-7102-4978-B29F-047CF2BBA81C}" type="presParOf" srcId="{7845E52F-722E-47F8-B303-B35CBE97EF16}" destId="{E0134BA6-A2B4-4167-B1C2-8AF7894D7B00}"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A0EDC95-4317-4E04-B9FE-AD2A1CB39CCB}" type="doc">
      <dgm:prSet loTypeId="urn:microsoft.com/office/officeart/2005/8/layout/process4" loCatId="process" qsTypeId="urn:microsoft.com/office/officeart/2005/8/quickstyle/simple1" qsCatId="simple" csTypeId="urn:microsoft.com/office/officeart/2005/8/colors/colorful1" csCatId="colorful"/>
      <dgm:spPr/>
      <dgm:t>
        <a:bodyPr/>
        <a:lstStyle/>
        <a:p>
          <a:endParaRPr lang="en-US"/>
        </a:p>
      </dgm:t>
    </dgm:pt>
    <dgm:pt modelId="{26F046BF-4689-4E57-931C-06FCC0AC1457}">
      <dgm:prSet/>
      <dgm:spPr/>
      <dgm:t>
        <a:bodyPr/>
        <a:lstStyle/>
        <a:p>
          <a:r>
            <a:rPr lang="en-US" b="0" i="0"/>
            <a:t>Suggested strategies for improving gender diversity if imbalances were identified.</a:t>
          </a:r>
          <a:endParaRPr lang="en-US"/>
        </a:p>
      </dgm:t>
    </dgm:pt>
    <dgm:pt modelId="{4B8B9684-45CB-4F51-9802-BC0AA2DE8A53}" type="parTrans" cxnId="{62211A95-7822-4C61-A07B-1D7DB391ABB3}">
      <dgm:prSet/>
      <dgm:spPr/>
      <dgm:t>
        <a:bodyPr/>
        <a:lstStyle/>
        <a:p>
          <a:endParaRPr lang="en-US"/>
        </a:p>
      </dgm:t>
    </dgm:pt>
    <dgm:pt modelId="{4AED40CE-4951-4ADC-8CCC-571F94D30654}" type="sibTrans" cxnId="{62211A95-7822-4C61-A07B-1D7DB391ABB3}">
      <dgm:prSet/>
      <dgm:spPr/>
      <dgm:t>
        <a:bodyPr/>
        <a:lstStyle/>
        <a:p>
          <a:endParaRPr lang="en-US"/>
        </a:p>
      </dgm:t>
    </dgm:pt>
    <dgm:pt modelId="{733ABEEF-7E84-4C84-86FF-11ECF7443127}">
      <dgm:prSet/>
      <dgm:spPr/>
      <dgm:t>
        <a:bodyPr/>
        <a:lstStyle/>
        <a:p>
          <a:r>
            <a:rPr lang="en-US" b="0" i="0"/>
            <a:t>Provided recommendations for optimizing salary structures based on the analysis of average salary and distribution.</a:t>
          </a:r>
          <a:endParaRPr lang="en-US"/>
        </a:p>
      </dgm:t>
    </dgm:pt>
    <dgm:pt modelId="{90B30787-8568-4C57-A856-E3C75BBFC82F}" type="parTrans" cxnId="{E7D8E020-FEEE-45E1-8D16-4A08F57468B3}">
      <dgm:prSet/>
      <dgm:spPr/>
      <dgm:t>
        <a:bodyPr/>
        <a:lstStyle/>
        <a:p>
          <a:endParaRPr lang="en-US"/>
        </a:p>
      </dgm:t>
    </dgm:pt>
    <dgm:pt modelId="{93B2FA5B-03C3-42DB-8054-98AEE60C339B}" type="sibTrans" cxnId="{E7D8E020-FEEE-45E1-8D16-4A08F57468B3}">
      <dgm:prSet/>
      <dgm:spPr/>
      <dgm:t>
        <a:bodyPr/>
        <a:lstStyle/>
        <a:p>
          <a:endParaRPr lang="en-US"/>
        </a:p>
      </dgm:t>
    </dgm:pt>
    <dgm:pt modelId="{45D60700-70E9-431F-936C-E0E5E29E744A}">
      <dgm:prSet/>
      <dgm:spPr/>
      <dgm:t>
        <a:bodyPr/>
        <a:lstStyle/>
        <a:p>
          <a:r>
            <a:rPr lang="en-US" b="0" i="0"/>
            <a:t>Proposed insights-driven decisions for organizational and departmental restructuring if necessary.</a:t>
          </a:r>
          <a:endParaRPr lang="en-US"/>
        </a:p>
      </dgm:t>
    </dgm:pt>
    <dgm:pt modelId="{956177C9-DA1A-46D8-B92D-74602B204B9B}" type="parTrans" cxnId="{9E8A836D-4261-4404-B517-DE726E9AA7FE}">
      <dgm:prSet/>
      <dgm:spPr/>
      <dgm:t>
        <a:bodyPr/>
        <a:lstStyle/>
        <a:p>
          <a:endParaRPr lang="en-US"/>
        </a:p>
      </dgm:t>
    </dgm:pt>
    <dgm:pt modelId="{86779656-D670-4A2F-B027-53BE82FAFEF7}" type="sibTrans" cxnId="{9E8A836D-4261-4404-B517-DE726E9AA7FE}">
      <dgm:prSet/>
      <dgm:spPr/>
      <dgm:t>
        <a:bodyPr/>
        <a:lstStyle/>
        <a:p>
          <a:endParaRPr lang="en-US"/>
        </a:p>
      </dgm:t>
    </dgm:pt>
    <dgm:pt modelId="{6AEA73E3-9C78-4767-BFD5-538846F1870A}">
      <dgm:prSet/>
      <dgm:spPr/>
      <dgm:t>
        <a:bodyPr/>
        <a:lstStyle/>
        <a:p>
          <a:r>
            <a:rPr lang="en-US" b="0" i="0"/>
            <a:t>Highlighted potential areas for talent development and succession planning based on position tier analysis</a:t>
          </a:r>
          <a:endParaRPr lang="en-US"/>
        </a:p>
      </dgm:t>
    </dgm:pt>
    <dgm:pt modelId="{11BC844B-17AE-4ABE-8303-B216D87194FD}" type="parTrans" cxnId="{92B9A48B-F899-4294-AC62-51A7A3E76E3D}">
      <dgm:prSet/>
      <dgm:spPr/>
      <dgm:t>
        <a:bodyPr/>
        <a:lstStyle/>
        <a:p>
          <a:endParaRPr lang="en-US"/>
        </a:p>
      </dgm:t>
    </dgm:pt>
    <dgm:pt modelId="{1B383107-40FF-405D-A4AF-66A20C752758}" type="sibTrans" cxnId="{92B9A48B-F899-4294-AC62-51A7A3E76E3D}">
      <dgm:prSet/>
      <dgm:spPr/>
      <dgm:t>
        <a:bodyPr/>
        <a:lstStyle/>
        <a:p>
          <a:endParaRPr lang="en-US"/>
        </a:p>
      </dgm:t>
    </dgm:pt>
    <dgm:pt modelId="{2AE6E186-E5F1-4689-AC6A-79FD662D0807}" type="pres">
      <dgm:prSet presAssocID="{0A0EDC95-4317-4E04-B9FE-AD2A1CB39CCB}" presName="Name0" presStyleCnt="0">
        <dgm:presLayoutVars>
          <dgm:dir/>
          <dgm:animLvl val="lvl"/>
          <dgm:resizeHandles val="exact"/>
        </dgm:presLayoutVars>
      </dgm:prSet>
      <dgm:spPr/>
    </dgm:pt>
    <dgm:pt modelId="{D847E61B-6369-4625-8637-17E39DA86B19}" type="pres">
      <dgm:prSet presAssocID="{6AEA73E3-9C78-4767-BFD5-538846F1870A}" presName="boxAndChildren" presStyleCnt="0"/>
      <dgm:spPr/>
    </dgm:pt>
    <dgm:pt modelId="{3A42BEE0-4EC9-4355-A4DF-3A7A5E442506}" type="pres">
      <dgm:prSet presAssocID="{6AEA73E3-9C78-4767-BFD5-538846F1870A}" presName="parentTextBox" presStyleLbl="node1" presStyleIdx="0" presStyleCnt="4"/>
      <dgm:spPr/>
    </dgm:pt>
    <dgm:pt modelId="{9F7B61E1-02D5-4A46-8B32-BE9EF5266990}" type="pres">
      <dgm:prSet presAssocID="{86779656-D670-4A2F-B027-53BE82FAFEF7}" presName="sp" presStyleCnt="0"/>
      <dgm:spPr/>
    </dgm:pt>
    <dgm:pt modelId="{45C780B5-FA06-4542-9858-A1A4D3518213}" type="pres">
      <dgm:prSet presAssocID="{45D60700-70E9-431F-936C-E0E5E29E744A}" presName="arrowAndChildren" presStyleCnt="0"/>
      <dgm:spPr/>
    </dgm:pt>
    <dgm:pt modelId="{9AF75EB0-835F-4064-ADDC-658FA4EAB9CB}" type="pres">
      <dgm:prSet presAssocID="{45D60700-70E9-431F-936C-E0E5E29E744A}" presName="parentTextArrow" presStyleLbl="node1" presStyleIdx="1" presStyleCnt="4"/>
      <dgm:spPr/>
    </dgm:pt>
    <dgm:pt modelId="{8434A9C1-E50B-4CD2-B07B-D012C4057ABD}" type="pres">
      <dgm:prSet presAssocID="{93B2FA5B-03C3-42DB-8054-98AEE60C339B}" presName="sp" presStyleCnt="0"/>
      <dgm:spPr/>
    </dgm:pt>
    <dgm:pt modelId="{58FC6569-E814-44D6-889C-FC123E392B82}" type="pres">
      <dgm:prSet presAssocID="{733ABEEF-7E84-4C84-86FF-11ECF7443127}" presName="arrowAndChildren" presStyleCnt="0"/>
      <dgm:spPr/>
    </dgm:pt>
    <dgm:pt modelId="{DA84149F-D177-43B5-BEC8-3C1D8CC71A40}" type="pres">
      <dgm:prSet presAssocID="{733ABEEF-7E84-4C84-86FF-11ECF7443127}" presName="parentTextArrow" presStyleLbl="node1" presStyleIdx="2" presStyleCnt="4"/>
      <dgm:spPr/>
    </dgm:pt>
    <dgm:pt modelId="{445B3D51-4450-432C-8555-DEBD44DA95D0}" type="pres">
      <dgm:prSet presAssocID="{4AED40CE-4951-4ADC-8CCC-571F94D30654}" presName="sp" presStyleCnt="0"/>
      <dgm:spPr/>
    </dgm:pt>
    <dgm:pt modelId="{DCFD76EF-0A4D-4621-8D03-E4A697689772}" type="pres">
      <dgm:prSet presAssocID="{26F046BF-4689-4E57-931C-06FCC0AC1457}" presName="arrowAndChildren" presStyleCnt="0"/>
      <dgm:spPr/>
    </dgm:pt>
    <dgm:pt modelId="{BD466668-A5C8-4063-8109-9BCAD60829C2}" type="pres">
      <dgm:prSet presAssocID="{26F046BF-4689-4E57-931C-06FCC0AC1457}" presName="parentTextArrow" presStyleLbl="node1" presStyleIdx="3" presStyleCnt="4"/>
      <dgm:spPr/>
    </dgm:pt>
  </dgm:ptLst>
  <dgm:cxnLst>
    <dgm:cxn modelId="{7BA84E1A-D881-4219-B9A9-F179D5FD6079}" type="presOf" srcId="{6AEA73E3-9C78-4767-BFD5-538846F1870A}" destId="{3A42BEE0-4EC9-4355-A4DF-3A7A5E442506}" srcOrd="0" destOrd="0" presId="urn:microsoft.com/office/officeart/2005/8/layout/process4"/>
    <dgm:cxn modelId="{E7D8E020-FEEE-45E1-8D16-4A08F57468B3}" srcId="{0A0EDC95-4317-4E04-B9FE-AD2A1CB39CCB}" destId="{733ABEEF-7E84-4C84-86FF-11ECF7443127}" srcOrd="1" destOrd="0" parTransId="{90B30787-8568-4C57-A856-E3C75BBFC82F}" sibTransId="{93B2FA5B-03C3-42DB-8054-98AEE60C339B}"/>
    <dgm:cxn modelId="{9E8A836D-4261-4404-B517-DE726E9AA7FE}" srcId="{0A0EDC95-4317-4E04-B9FE-AD2A1CB39CCB}" destId="{45D60700-70E9-431F-936C-E0E5E29E744A}" srcOrd="2" destOrd="0" parTransId="{956177C9-DA1A-46D8-B92D-74602B204B9B}" sibTransId="{86779656-D670-4A2F-B027-53BE82FAFEF7}"/>
    <dgm:cxn modelId="{38411B6E-B231-4C0A-84B7-972A964A72D4}" type="presOf" srcId="{26F046BF-4689-4E57-931C-06FCC0AC1457}" destId="{BD466668-A5C8-4063-8109-9BCAD60829C2}" srcOrd="0" destOrd="0" presId="urn:microsoft.com/office/officeart/2005/8/layout/process4"/>
    <dgm:cxn modelId="{AD46EF7D-6620-40E0-8BE1-5238F3A1BB6E}" type="presOf" srcId="{45D60700-70E9-431F-936C-E0E5E29E744A}" destId="{9AF75EB0-835F-4064-ADDC-658FA4EAB9CB}" srcOrd="0" destOrd="0" presId="urn:microsoft.com/office/officeart/2005/8/layout/process4"/>
    <dgm:cxn modelId="{92B9A48B-F899-4294-AC62-51A7A3E76E3D}" srcId="{0A0EDC95-4317-4E04-B9FE-AD2A1CB39CCB}" destId="{6AEA73E3-9C78-4767-BFD5-538846F1870A}" srcOrd="3" destOrd="0" parTransId="{11BC844B-17AE-4ABE-8303-B216D87194FD}" sibTransId="{1B383107-40FF-405D-A4AF-66A20C752758}"/>
    <dgm:cxn modelId="{62211A95-7822-4C61-A07B-1D7DB391ABB3}" srcId="{0A0EDC95-4317-4E04-B9FE-AD2A1CB39CCB}" destId="{26F046BF-4689-4E57-931C-06FCC0AC1457}" srcOrd="0" destOrd="0" parTransId="{4B8B9684-45CB-4F51-9802-BC0AA2DE8A53}" sibTransId="{4AED40CE-4951-4ADC-8CCC-571F94D30654}"/>
    <dgm:cxn modelId="{B0521CED-CA48-4FCD-89D0-8CFC460EFB9D}" type="presOf" srcId="{733ABEEF-7E84-4C84-86FF-11ECF7443127}" destId="{DA84149F-D177-43B5-BEC8-3C1D8CC71A40}" srcOrd="0" destOrd="0" presId="urn:microsoft.com/office/officeart/2005/8/layout/process4"/>
    <dgm:cxn modelId="{BF58C5EE-15A2-4BA8-B0B6-2FDA3D2E2403}" type="presOf" srcId="{0A0EDC95-4317-4E04-B9FE-AD2A1CB39CCB}" destId="{2AE6E186-E5F1-4689-AC6A-79FD662D0807}" srcOrd="0" destOrd="0" presId="urn:microsoft.com/office/officeart/2005/8/layout/process4"/>
    <dgm:cxn modelId="{F6AC7A6E-B499-4404-AB86-23EF2848067F}" type="presParOf" srcId="{2AE6E186-E5F1-4689-AC6A-79FD662D0807}" destId="{D847E61B-6369-4625-8637-17E39DA86B19}" srcOrd="0" destOrd="0" presId="urn:microsoft.com/office/officeart/2005/8/layout/process4"/>
    <dgm:cxn modelId="{F58C60E1-5D06-488A-A245-3F2FA7856BF0}" type="presParOf" srcId="{D847E61B-6369-4625-8637-17E39DA86B19}" destId="{3A42BEE0-4EC9-4355-A4DF-3A7A5E442506}" srcOrd="0" destOrd="0" presId="urn:microsoft.com/office/officeart/2005/8/layout/process4"/>
    <dgm:cxn modelId="{B0C662BE-C7CA-41B1-A685-020B49545320}" type="presParOf" srcId="{2AE6E186-E5F1-4689-AC6A-79FD662D0807}" destId="{9F7B61E1-02D5-4A46-8B32-BE9EF5266990}" srcOrd="1" destOrd="0" presId="urn:microsoft.com/office/officeart/2005/8/layout/process4"/>
    <dgm:cxn modelId="{28EDA319-9258-483A-BFD7-9F58C21FB31C}" type="presParOf" srcId="{2AE6E186-E5F1-4689-AC6A-79FD662D0807}" destId="{45C780B5-FA06-4542-9858-A1A4D3518213}" srcOrd="2" destOrd="0" presId="urn:microsoft.com/office/officeart/2005/8/layout/process4"/>
    <dgm:cxn modelId="{8A2BEECD-1A1B-43BA-87B8-D415253E4A9E}" type="presParOf" srcId="{45C780B5-FA06-4542-9858-A1A4D3518213}" destId="{9AF75EB0-835F-4064-ADDC-658FA4EAB9CB}" srcOrd="0" destOrd="0" presId="urn:microsoft.com/office/officeart/2005/8/layout/process4"/>
    <dgm:cxn modelId="{90141C4F-9437-42AF-8486-AB53C48C42AF}" type="presParOf" srcId="{2AE6E186-E5F1-4689-AC6A-79FD662D0807}" destId="{8434A9C1-E50B-4CD2-B07B-D012C4057ABD}" srcOrd="3" destOrd="0" presId="urn:microsoft.com/office/officeart/2005/8/layout/process4"/>
    <dgm:cxn modelId="{92C34F41-38C2-4373-B73F-0CFE1BCCA0BB}" type="presParOf" srcId="{2AE6E186-E5F1-4689-AC6A-79FD662D0807}" destId="{58FC6569-E814-44D6-889C-FC123E392B82}" srcOrd="4" destOrd="0" presId="urn:microsoft.com/office/officeart/2005/8/layout/process4"/>
    <dgm:cxn modelId="{69998DD8-9C65-4AF7-B14D-213EA50E23E3}" type="presParOf" srcId="{58FC6569-E814-44D6-889C-FC123E392B82}" destId="{DA84149F-D177-43B5-BEC8-3C1D8CC71A40}" srcOrd="0" destOrd="0" presId="urn:microsoft.com/office/officeart/2005/8/layout/process4"/>
    <dgm:cxn modelId="{56B178BC-CEB8-42AB-86C1-FB3716012449}" type="presParOf" srcId="{2AE6E186-E5F1-4689-AC6A-79FD662D0807}" destId="{445B3D51-4450-432C-8555-DEBD44DA95D0}" srcOrd="5" destOrd="0" presId="urn:microsoft.com/office/officeart/2005/8/layout/process4"/>
    <dgm:cxn modelId="{DB879F20-EF2F-4B81-B608-5D14316306A7}" type="presParOf" srcId="{2AE6E186-E5F1-4689-AC6A-79FD662D0807}" destId="{DCFD76EF-0A4D-4621-8D03-E4A697689772}" srcOrd="6" destOrd="0" presId="urn:microsoft.com/office/officeart/2005/8/layout/process4"/>
    <dgm:cxn modelId="{981E45E8-7903-4F22-BC6D-F70271073CE4}" type="presParOf" srcId="{DCFD76EF-0A4D-4621-8D03-E4A697689772}" destId="{BD466668-A5C8-4063-8109-9BCAD60829C2}"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6FD97C7-DD5E-4592-B1A4-A66B685B9B80}"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C1DAC70-1168-4C43-A69B-A2C956C2B6D0}">
      <dgm:prSet/>
      <dgm:spPr/>
      <dgm:t>
        <a:bodyPr/>
        <a:lstStyle/>
        <a:p>
          <a:pPr algn="just"/>
          <a:r>
            <a:rPr lang="en-US" b="0" i="0" dirty="0"/>
            <a:t>Engaging in this project has provided me with a clear comprehension of the principles underlying exploratory data analysis.</a:t>
          </a:r>
          <a:endParaRPr lang="en-US" dirty="0"/>
        </a:p>
      </dgm:t>
    </dgm:pt>
    <dgm:pt modelId="{16C41F80-7D91-436E-A83C-D86EB42C1800}" type="parTrans" cxnId="{07497A40-0485-4369-91BA-4F77D8D6E9B0}">
      <dgm:prSet/>
      <dgm:spPr/>
      <dgm:t>
        <a:bodyPr/>
        <a:lstStyle/>
        <a:p>
          <a:endParaRPr lang="en-US"/>
        </a:p>
      </dgm:t>
    </dgm:pt>
    <dgm:pt modelId="{5B4C1F58-E8B7-462F-9FB2-DBE428EED9CA}" type="sibTrans" cxnId="{07497A40-0485-4369-91BA-4F77D8D6E9B0}">
      <dgm:prSet/>
      <dgm:spPr/>
      <dgm:t>
        <a:bodyPr/>
        <a:lstStyle/>
        <a:p>
          <a:endParaRPr lang="en-US"/>
        </a:p>
      </dgm:t>
    </dgm:pt>
    <dgm:pt modelId="{CA0EFD8F-ABA8-4743-BE6F-E7B28230A801}">
      <dgm:prSet/>
      <dgm:spPr/>
      <dgm:t>
        <a:bodyPr/>
        <a:lstStyle/>
        <a:p>
          <a:pPr algn="just"/>
          <a:r>
            <a:rPr lang="en-US" b="0" i="0" dirty="0"/>
            <a:t>Participating in this project has enhanced my proficiency in utilizing Excel.</a:t>
          </a:r>
          <a:endParaRPr lang="en-US" dirty="0"/>
        </a:p>
      </dgm:t>
    </dgm:pt>
    <dgm:pt modelId="{C7891FA9-BEA3-45E5-A3BD-9B27C97E55DB}" type="parTrans" cxnId="{C9D6B484-3E27-40A3-9CCF-DAB99A598AD3}">
      <dgm:prSet/>
      <dgm:spPr/>
      <dgm:t>
        <a:bodyPr/>
        <a:lstStyle/>
        <a:p>
          <a:endParaRPr lang="en-US"/>
        </a:p>
      </dgm:t>
    </dgm:pt>
    <dgm:pt modelId="{6FAEFF66-D088-4654-A895-394E4E23D197}" type="sibTrans" cxnId="{C9D6B484-3E27-40A3-9CCF-DAB99A598AD3}">
      <dgm:prSet/>
      <dgm:spPr/>
      <dgm:t>
        <a:bodyPr/>
        <a:lstStyle/>
        <a:p>
          <a:endParaRPr lang="en-US"/>
        </a:p>
      </dgm:t>
    </dgm:pt>
    <dgm:pt modelId="{345BA9CC-6C07-47B1-816D-63A440CBF797}">
      <dgm:prSet/>
      <dgm:spPr/>
      <dgm:t>
        <a:bodyPr/>
        <a:lstStyle/>
        <a:p>
          <a:pPr algn="just"/>
          <a:r>
            <a:rPr lang="en-US" b="0" i="0" dirty="0"/>
            <a:t>The project delivered a comprehensive analysis of the hiring processes, shedding light on critical aspects such as gender diversity, salary structures, and departmental and position tier distributions. The insights gained aim to guide strategic decisions within the hiring department, ultimately contributing to the improvement of the overall recruitment process.</a:t>
          </a:r>
          <a:endParaRPr lang="en-US" dirty="0"/>
        </a:p>
      </dgm:t>
    </dgm:pt>
    <dgm:pt modelId="{D6183312-1852-4B54-AF6E-A94328666202}" type="parTrans" cxnId="{AEFF3ABD-B41C-4C59-BC4F-5DFBCE524584}">
      <dgm:prSet/>
      <dgm:spPr/>
      <dgm:t>
        <a:bodyPr/>
        <a:lstStyle/>
        <a:p>
          <a:endParaRPr lang="en-US"/>
        </a:p>
      </dgm:t>
    </dgm:pt>
    <dgm:pt modelId="{B41F273C-8904-4D01-A69E-84A3160672A2}" type="sibTrans" cxnId="{AEFF3ABD-B41C-4C59-BC4F-5DFBCE524584}">
      <dgm:prSet/>
      <dgm:spPr/>
      <dgm:t>
        <a:bodyPr/>
        <a:lstStyle/>
        <a:p>
          <a:endParaRPr lang="en-US"/>
        </a:p>
      </dgm:t>
    </dgm:pt>
    <dgm:pt modelId="{53552AB3-654C-4D12-8E09-D5AE2B644E9D}" type="pres">
      <dgm:prSet presAssocID="{76FD97C7-DD5E-4592-B1A4-A66B685B9B80}" presName="root" presStyleCnt="0">
        <dgm:presLayoutVars>
          <dgm:dir/>
          <dgm:resizeHandles val="exact"/>
        </dgm:presLayoutVars>
      </dgm:prSet>
      <dgm:spPr/>
    </dgm:pt>
    <dgm:pt modelId="{0C9AD268-6F00-4EC3-B5FD-BA567FF02905}" type="pres">
      <dgm:prSet presAssocID="{CC1DAC70-1168-4C43-A69B-A2C956C2B6D0}" presName="compNode" presStyleCnt="0"/>
      <dgm:spPr/>
    </dgm:pt>
    <dgm:pt modelId="{22C354CB-B0D7-4AB9-BA6A-8E2CDAEA8077}" type="pres">
      <dgm:prSet presAssocID="{CC1DAC70-1168-4C43-A69B-A2C956C2B6D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esentation with Checklist"/>
        </a:ext>
      </dgm:extLst>
    </dgm:pt>
    <dgm:pt modelId="{2EE7D0B3-B1A3-460E-A5B8-143AE3AC6760}" type="pres">
      <dgm:prSet presAssocID="{CC1DAC70-1168-4C43-A69B-A2C956C2B6D0}" presName="spaceRect" presStyleCnt="0"/>
      <dgm:spPr/>
    </dgm:pt>
    <dgm:pt modelId="{63218FA5-B210-4192-B9FB-DC2AACF302F8}" type="pres">
      <dgm:prSet presAssocID="{CC1DAC70-1168-4C43-A69B-A2C956C2B6D0}" presName="textRect" presStyleLbl="revTx" presStyleIdx="0" presStyleCnt="3">
        <dgm:presLayoutVars>
          <dgm:chMax val="1"/>
          <dgm:chPref val="1"/>
        </dgm:presLayoutVars>
      </dgm:prSet>
      <dgm:spPr/>
    </dgm:pt>
    <dgm:pt modelId="{1DDAF588-0F60-4894-8854-FF4D0DF37B69}" type="pres">
      <dgm:prSet presAssocID="{5B4C1F58-E8B7-462F-9FB2-DBE428EED9CA}" presName="sibTrans" presStyleCnt="0"/>
      <dgm:spPr/>
    </dgm:pt>
    <dgm:pt modelId="{93D4011E-8941-4A54-9E92-0634DF4CB0CD}" type="pres">
      <dgm:prSet presAssocID="{CA0EFD8F-ABA8-4743-BE6F-E7B28230A801}" presName="compNode" presStyleCnt="0"/>
      <dgm:spPr/>
    </dgm:pt>
    <dgm:pt modelId="{3F551898-F6D9-4076-8EA2-922EC57C1E37}" type="pres">
      <dgm:prSet presAssocID="{CA0EFD8F-ABA8-4743-BE6F-E7B28230A80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FD0EA762-B87A-4CE0-8B2C-8EE3E15D8922}" type="pres">
      <dgm:prSet presAssocID="{CA0EFD8F-ABA8-4743-BE6F-E7B28230A801}" presName="spaceRect" presStyleCnt="0"/>
      <dgm:spPr/>
    </dgm:pt>
    <dgm:pt modelId="{2A6EEB68-ED10-4B48-AE76-430E04D195DF}" type="pres">
      <dgm:prSet presAssocID="{CA0EFD8F-ABA8-4743-BE6F-E7B28230A801}" presName="textRect" presStyleLbl="revTx" presStyleIdx="1" presStyleCnt="3">
        <dgm:presLayoutVars>
          <dgm:chMax val="1"/>
          <dgm:chPref val="1"/>
        </dgm:presLayoutVars>
      </dgm:prSet>
      <dgm:spPr/>
    </dgm:pt>
    <dgm:pt modelId="{0E7BA3F2-5510-4BF6-9459-DF64ED6B9E0E}" type="pres">
      <dgm:prSet presAssocID="{6FAEFF66-D088-4654-A895-394E4E23D197}" presName="sibTrans" presStyleCnt="0"/>
      <dgm:spPr/>
    </dgm:pt>
    <dgm:pt modelId="{C52B8932-B4AC-4AB6-98FC-386B8BAF2CB6}" type="pres">
      <dgm:prSet presAssocID="{345BA9CC-6C07-47B1-816D-63A440CBF797}" presName="compNode" presStyleCnt="0"/>
      <dgm:spPr/>
    </dgm:pt>
    <dgm:pt modelId="{C4966E1C-7FD8-4999-917B-F28DC89DA5C5}" type="pres">
      <dgm:prSet presAssocID="{345BA9CC-6C07-47B1-816D-63A440CBF79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ffice Worker"/>
        </a:ext>
      </dgm:extLst>
    </dgm:pt>
    <dgm:pt modelId="{28E2FEF2-140E-4CAD-BFF5-6E36A38450D1}" type="pres">
      <dgm:prSet presAssocID="{345BA9CC-6C07-47B1-816D-63A440CBF797}" presName="spaceRect" presStyleCnt="0"/>
      <dgm:spPr/>
    </dgm:pt>
    <dgm:pt modelId="{60E1903B-2350-48C8-AD0F-08D71F5934B1}" type="pres">
      <dgm:prSet presAssocID="{345BA9CC-6C07-47B1-816D-63A440CBF797}" presName="textRect" presStyleLbl="revTx" presStyleIdx="2" presStyleCnt="3">
        <dgm:presLayoutVars>
          <dgm:chMax val="1"/>
          <dgm:chPref val="1"/>
        </dgm:presLayoutVars>
      </dgm:prSet>
      <dgm:spPr/>
    </dgm:pt>
  </dgm:ptLst>
  <dgm:cxnLst>
    <dgm:cxn modelId="{22100837-B3BE-4BE0-8039-9BC4E90CE736}" type="presOf" srcId="{CC1DAC70-1168-4C43-A69B-A2C956C2B6D0}" destId="{63218FA5-B210-4192-B9FB-DC2AACF302F8}" srcOrd="0" destOrd="0" presId="urn:microsoft.com/office/officeart/2018/2/layout/IconLabelList"/>
    <dgm:cxn modelId="{07497A40-0485-4369-91BA-4F77D8D6E9B0}" srcId="{76FD97C7-DD5E-4592-B1A4-A66B685B9B80}" destId="{CC1DAC70-1168-4C43-A69B-A2C956C2B6D0}" srcOrd="0" destOrd="0" parTransId="{16C41F80-7D91-436E-A83C-D86EB42C1800}" sibTransId="{5B4C1F58-E8B7-462F-9FB2-DBE428EED9CA}"/>
    <dgm:cxn modelId="{89ED9B7F-4C0A-4BAC-A183-1C75118B96BF}" type="presOf" srcId="{CA0EFD8F-ABA8-4743-BE6F-E7B28230A801}" destId="{2A6EEB68-ED10-4B48-AE76-430E04D195DF}" srcOrd="0" destOrd="0" presId="urn:microsoft.com/office/officeart/2018/2/layout/IconLabelList"/>
    <dgm:cxn modelId="{C9D6B484-3E27-40A3-9CCF-DAB99A598AD3}" srcId="{76FD97C7-DD5E-4592-B1A4-A66B685B9B80}" destId="{CA0EFD8F-ABA8-4743-BE6F-E7B28230A801}" srcOrd="1" destOrd="0" parTransId="{C7891FA9-BEA3-45E5-A3BD-9B27C97E55DB}" sibTransId="{6FAEFF66-D088-4654-A895-394E4E23D197}"/>
    <dgm:cxn modelId="{AEFF3ABD-B41C-4C59-BC4F-5DFBCE524584}" srcId="{76FD97C7-DD5E-4592-B1A4-A66B685B9B80}" destId="{345BA9CC-6C07-47B1-816D-63A440CBF797}" srcOrd="2" destOrd="0" parTransId="{D6183312-1852-4B54-AF6E-A94328666202}" sibTransId="{B41F273C-8904-4D01-A69E-84A3160672A2}"/>
    <dgm:cxn modelId="{5A07C2D6-C9EE-4588-AC52-BDE4CC01C9D5}" type="presOf" srcId="{76FD97C7-DD5E-4592-B1A4-A66B685B9B80}" destId="{53552AB3-654C-4D12-8E09-D5AE2B644E9D}" srcOrd="0" destOrd="0" presId="urn:microsoft.com/office/officeart/2018/2/layout/IconLabelList"/>
    <dgm:cxn modelId="{76007FF8-ABFF-4D46-A8F0-434D2C2B6768}" type="presOf" srcId="{345BA9CC-6C07-47B1-816D-63A440CBF797}" destId="{60E1903B-2350-48C8-AD0F-08D71F5934B1}" srcOrd="0" destOrd="0" presId="urn:microsoft.com/office/officeart/2018/2/layout/IconLabelList"/>
    <dgm:cxn modelId="{BCBE8C26-F61C-4F4A-A7F6-C29014FEDDF4}" type="presParOf" srcId="{53552AB3-654C-4D12-8E09-D5AE2B644E9D}" destId="{0C9AD268-6F00-4EC3-B5FD-BA567FF02905}" srcOrd="0" destOrd="0" presId="urn:microsoft.com/office/officeart/2018/2/layout/IconLabelList"/>
    <dgm:cxn modelId="{37EDA49D-6BC4-4368-B09C-1E4D3AE67AFE}" type="presParOf" srcId="{0C9AD268-6F00-4EC3-B5FD-BA567FF02905}" destId="{22C354CB-B0D7-4AB9-BA6A-8E2CDAEA8077}" srcOrd="0" destOrd="0" presId="urn:microsoft.com/office/officeart/2018/2/layout/IconLabelList"/>
    <dgm:cxn modelId="{17E7B8B9-FE2B-4C52-8AB0-1F07483FDDE2}" type="presParOf" srcId="{0C9AD268-6F00-4EC3-B5FD-BA567FF02905}" destId="{2EE7D0B3-B1A3-460E-A5B8-143AE3AC6760}" srcOrd="1" destOrd="0" presId="urn:microsoft.com/office/officeart/2018/2/layout/IconLabelList"/>
    <dgm:cxn modelId="{05AC91A8-0BF2-43C1-9FEA-A8A2ECC96123}" type="presParOf" srcId="{0C9AD268-6F00-4EC3-B5FD-BA567FF02905}" destId="{63218FA5-B210-4192-B9FB-DC2AACF302F8}" srcOrd="2" destOrd="0" presId="urn:microsoft.com/office/officeart/2018/2/layout/IconLabelList"/>
    <dgm:cxn modelId="{D6422BF7-402C-446E-B5A6-99044D2AF793}" type="presParOf" srcId="{53552AB3-654C-4D12-8E09-D5AE2B644E9D}" destId="{1DDAF588-0F60-4894-8854-FF4D0DF37B69}" srcOrd="1" destOrd="0" presId="urn:microsoft.com/office/officeart/2018/2/layout/IconLabelList"/>
    <dgm:cxn modelId="{46E1ACD3-972A-488A-8B43-074F52E52778}" type="presParOf" srcId="{53552AB3-654C-4D12-8E09-D5AE2B644E9D}" destId="{93D4011E-8941-4A54-9E92-0634DF4CB0CD}" srcOrd="2" destOrd="0" presId="urn:microsoft.com/office/officeart/2018/2/layout/IconLabelList"/>
    <dgm:cxn modelId="{B9EB3CF4-89AF-42BE-978B-4D7BDA4E7B09}" type="presParOf" srcId="{93D4011E-8941-4A54-9E92-0634DF4CB0CD}" destId="{3F551898-F6D9-4076-8EA2-922EC57C1E37}" srcOrd="0" destOrd="0" presId="urn:microsoft.com/office/officeart/2018/2/layout/IconLabelList"/>
    <dgm:cxn modelId="{1C65E4D7-9F46-468B-8225-782FF49842CB}" type="presParOf" srcId="{93D4011E-8941-4A54-9E92-0634DF4CB0CD}" destId="{FD0EA762-B87A-4CE0-8B2C-8EE3E15D8922}" srcOrd="1" destOrd="0" presId="urn:microsoft.com/office/officeart/2018/2/layout/IconLabelList"/>
    <dgm:cxn modelId="{2A0162ED-2670-412E-87F5-16A4D45B0EAB}" type="presParOf" srcId="{93D4011E-8941-4A54-9E92-0634DF4CB0CD}" destId="{2A6EEB68-ED10-4B48-AE76-430E04D195DF}" srcOrd="2" destOrd="0" presId="urn:microsoft.com/office/officeart/2018/2/layout/IconLabelList"/>
    <dgm:cxn modelId="{6D46A1A2-2C3D-41A5-8F3C-D835E068F65A}" type="presParOf" srcId="{53552AB3-654C-4D12-8E09-D5AE2B644E9D}" destId="{0E7BA3F2-5510-4BF6-9459-DF64ED6B9E0E}" srcOrd="3" destOrd="0" presId="urn:microsoft.com/office/officeart/2018/2/layout/IconLabelList"/>
    <dgm:cxn modelId="{D3F30B1F-1ECA-4159-BF2A-47F19A40CAC1}" type="presParOf" srcId="{53552AB3-654C-4D12-8E09-D5AE2B644E9D}" destId="{C52B8932-B4AC-4AB6-98FC-386B8BAF2CB6}" srcOrd="4" destOrd="0" presId="urn:microsoft.com/office/officeart/2018/2/layout/IconLabelList"/>
    <dgm:cxn modelId="{6D769D1D-A54C-47CD-A7AC-EE6D62C82CD5}" type="presParOf" srcId="{C52B8932-B4AC-4AB6-98FC-386B8BAF2CB6}" destId="{C4966E1C-7FD8-4999-917B-F28DC89DA5C5}" srcOrd="0" destOrd="0" presId="urn:microsoft.com/office/officeart/2018/2/layout/IconLabelList"/>
    <dgm:cxn modelId="{AC22200A-89B8-4791-AF74-00F1B0C6E622}" type="presParOf" srcId="{C52B8932-B4AC-4AB6-98FC-386B8BAF2CB6}" destId="{28E2FEF2-140E-4CAD-BFF5-6E36A38450D1}" srcOrd="1" destOrd="0" presId="urn:microsoft.com/office/officeart/2018/2/layout/IconLabelList"/>
    <dgm:cxn modelId="{C73E139C-0B22-4CE0-83D2-A3DEBEA5ADAB}" type="presParOf" srcId="{C52B8932-B4AC-4AB6-98FC-386B8BAF2CB6}" destId="{60E1903B-2350-48C8-AD0F-08D71F5934B1}"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C4576B-6847-40A0-9299-C4FBAFE1723C}">
      <dsp:nvSpPr>
        <dsp:cNvPr id="0" name=""/>
        <dsp:cNvSpPr/>
      </dsp:nvSpPr>
      <dsp:spPr>
        <a:xfrm>
          <a:off x="788484" y="760838"/>
          <a:ext cx="844593" cy="84459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7AFCE57-C29A-4A64-8AFF-7DA36CFCC377}">
      <dsp:nvSpPr>
        <dsp:cNvPr id="0" name=""/>
        <dsp:cNvSpPr/>
      </dsp:nvSpPr>
      <dsp:spPr>
        <a:xfrm>
          <a:off x="4219" y="1720290"/>
          <a:ext cx="2413125" cy="361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Handling Missing Data:</a:t>
          </a:r>
          <a:endParaRPr lang="en-US" sz="1400" kern="1200"/>
        </a:p>
      </dsp:txBody>
      <dsp:txXfrm>
        <a:off x="4219" y="1720290"/>
        <a:ext cx="2413125" cy="361968"/>
      </dsp:txXfrm>
    </dsp:sp>
    <dsp:sp modelId="{6DA3643C-7C9A-4E58-BADC-28261F39BD71}">
      <dsp:nvSpPr>
        <dsp:cNvPr id="0" name=""/>
        <dsp:cNvSpPr/>
      </dsp:nvSpPr>
      <dsp:spPr>
        <a:xfrm>
          <a:off x="4219" y="2135681"/>
          <a:ext cx="2413125" cy="12962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Identified and addressed missing values in the dataset, employing appropriate strategies such as imputation or removal based on the context of the missing data.</a:t>
          </a:r>
          <a:endParaRPr lang="en-US" sz="1100" kern="1200"/>
        </a:p>
      </dsp:txBody>
      <dsp:txXfrm>
        <a:off x="4219" y="2135681"/>
        <a:ext cx="2413125" cy="1296285"/>
      </dsp:txXfrm>
    </dsp:sp>
    <dsp:sp modelId="{F87A5B9C-2BFF-409C-A31B-13F305252AD1}">
      <dsp:nvSpPr>
        <dsp:cNvPr id="0" name=""/>
        <dsp:cNvSpPr/>
      </dsp:nvSpPr>
      <dsp:spPr>
        <a:xfrm>
          <a:off x="3623906" y="760838"/>
          <a:ext cx="844593" cy="8445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8DA06EA-0E20-44E3-B47B-E23C41B73E49}">
      <dsp:nvSpPr>
        <dsp:cNvPr id="0" name=""/>
        <dsp:cNvSpPr/>
      </dsp:nvSpPr>
      <dsp:spPr>
        <a:xfrm>
          <a:off x="2839641" y="1720290"/>
          <a:ext cx="2413125" cy="361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Clubbing Columns:</a:t>
          </a:r>
          <a:endParaRPr lang="en-US" sz="1400" kern="1200"/>
        </a:p>
      </dsp:txBody>
      <dsp:txXfrm>
        <a:off x="2839641" y="1720290"/>
        <a:ext cx="2413125" cy="361968"/>
      </dsp:txXfrm>
    </dsp:sp>
    <dsp:sp modelId="{CA67D820-698F-47F7-90A1-7F67CD72CC66}">
      <dsp:nvSpPr>
        <dsp:cNvPr id="0" name=""/>
        <dsp:cNvSpPr/>
      </dsp:nvSpPr>
      <dsp:spPr>
        <a:xfrm>
          <a:off x="2839641" y="2135681"/>
          <a:ext cx="2413125" cy="12962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Combined columns with multiple categories to simplify analysis, promoting a more streamlined and coherent dataset.</a:t>
          </a:r>
          <a:endParaRPr lang="en-US" sz="1100" kern="1200"/>
        </a:p>
      </dsp:txBody>
      <dsp:txXfrm>
        <a:off x="2839641" y="2135681"/>
        <a:ext cx="2413125" cy="1296285"/>
      </dsp:txXfrm>
    </dsp:sp>
    <dsp:sp modelId="{2BAD81E0-43A0-4E41-9686-70CE7431FBF4}">
      <dsp:nvSpPr>
        <dsp:cNvPr id="0" name=""/>
        <dsp:cNvSpPr/>
      </dsp:nvSpPr>
      <dsp:spPr>
        <a:xfrm>
          <a:off x="6459328" y="760838"/>
          <a:ext cx="844593" cy="84459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EC135D7-3B82-408A-9EFF-86AF23121A38}">
      <dsp:nvSpPr>
        <dsp:cNvPr id="0" name=""/>
        <dsp:cNvSpPr/>
      </dsp:nvSpPr>
      <dsp:spPr>
        <a:xfrm>
          <a:off x="5675062" y="1720290"/>
          <a:ext cx="2413125" cy="361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Outlier Detection and Removal:</a:t>
          </a:r>
          <a:endParaRPr lang="en-US" sz="1400" kern="1200"/>
        </a:p>
      </dsp:txBody>
      <dsp:txXfrm>
        <a:off x="5675062" y="1720290"/>
        <a:ext cx="2413125" cy="361968"/>
      </dsp:txXfrm>
    </dsp:sp>
    <dsp:sp modelId="{B51888DA-99DF-4454-ABAC-90D8EE72E9F1}">
      <dsp:nvSpPr>
        <dsp:cNvPr id="0" name=""/>
        <dsp:cNvSpPr/>
      </dsp:nvSpPr>
      <dsp:spPr>
        <a:xfrm>
          <a:off x="5675062" y="2135681"/>
          <a:ext cx="2413125" cy="12962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Conducted outlier analysis to identify and assess extreme values that could impact the analysis.</a:t>
          </a:r>
          <a:endParaRPr lang="en-US" sz="1100" kern="1200"/>
        </a:p>
        <a:p>
          <a:pPr marL="0" lvl="0" indent="0" algn="ctr" defTabSz="488950">
            <a:lnSpc>
              <a:spcPct val="100000"/>
            </a:lnSpc>
            <a:spcBef>
              <a:spcPct val="0"/>
            </a:spcBef>
            <a:spcAft>
              <a:spcPct val="35000"/>
            </a:spcAft>
            <a:buNone/>
          </a:pPr>
          <a:r>
            <a:rPr lang="en-US" sz="1100" b="0" i="0" kern="1200"/>
            <a:t>Decided on appropriate strategies for handling outliers, whether through removal, replacement, or retention based on the nature of the dataset.</a:t>
          </a:r>
          <a:endParaRPr lang="en-US" sz="1100" kern="1200"/>
        </a:p>
      </dsp:txBody>
      <dsp:txXfrm>
        <a:off x="5675062" y="2135681"/>
        <a:ext cx="2413125" cy="1296285"/>
      </dsp:txXfrm>
    </dsp:sp>
    <dsp:sp modelId="{3E9AD763-66C0-43F0-ACAF-E14D86FCC20F}">
      <dsp:nvSpPr>
        <dsp:cNvPr id="0" name=""/>
        <dsp:cNvSpPr/>
      </dsp:nvSpPr>
      <dsp:spPr>
        <a:xfrm>
          <a:off x="9294750" y="760838"/>
          <a:ext cx="844593" cy="84459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D4DC377-3148-4EA3-867A-2B73E7BFC84C}">
      <dsp:nvSpPr>
        <dsp:cNvPr id="0" name=""/>
        <dsp:cNvSpPr/>
      </dsp:nvSpPr>
      <dsp:spPr>
        <a:xfrm>
          <a:off x="8510484" y="1720290"/>
          <a:ext cx="2413125" cy="361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a:t>Data Summary:</a:t>
          </a:r>
          <a:endParaRPr lang="en-US" sz="1400" kern="1200"/>
        </a:p>
      </dsp:txBody>
      <dsp:txXfrm>
        <a:off x="8510484" y="1720290"/>
        <a:ext cx="2413125" cy="361968"/>
      </dsp:txXfrm>
    </dsp:sp>
    <dsp:sp modelId="{CD143CDA-FB46-45D5-9388-13481F2B16B7}">
      <dsp:nvSpPr>
        <dsp:cNvPr id="0" name=""/>
        <dsp:cNvSpPr/>
      </dsp:nvSpPr>
      <dsp:spPr>
        <a:xfrm>
          <a:off x="8510484" y="2135681"/>
          <a:ext cx="2413125" cy="12962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a:t>Calculated relevant statistical measures such as averages, medians, and other key indicators to provide a comprehensive summary of the dataset.</a:t>
          </a:r>
          <a:endParaRPr lang="en-US" sz="1100" kern="1200"/>
        </a:p>
        <a:p>
          <a:pPr marL="0" lvl="0" indent="0" algn="ctr" defTabSz="488950">
            <a:lnSpc>
              <a:spcPct val="100000"/>
            </a:lnSpc>
            <a:spcBef>
              <a:spcPct val="0"/>
            </a:spcBef>
            <a:spcAft>
              <a:spcPct val="35000"/>
            </a:spcAft>
            <a:buNone/>
          </a:pPr>
          <a:r>
            <a:rPr lang="en-US" sz="1100" b="0" i="0" kern="1200"/>
            <a:t>Created visualizations using Excel to enhance understanding and interpretation of the data.</a:t>
          </a:r>
          <a:endParaRPr lang="en-US" sz="1100" kern="1200"/>
        </a:p>
      </dsp:txBody>
      <dsp:txXfrm>
        <a:off x="8510484" y="2135681"/>
        <a:ext cx="2413125" cy="12962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3CC2FD-B998-448E-A908-E6465A04573D}">
      <dsp:nvSpPr>
        <dsp:cNvPr id="0" name=""/>
        <dsp:cNvSpPr/>
      </dsp:nvSpPr>
      <dsp:spPr>
        <a:xfrm>
          <a:off x="0" y="598745"/>
          <a:ext cx="5183188" cy="110537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A99A813-418D-4CB1-AC12-FEF47ABDCAF4}">
      <dsp:nvSpPr>
        <dsp:cNvPr id="0" name=""/>
        <dsp:cNvSpPr/>
      </dsp:nvSpPr>
      <dsp:spPr>
        <a:xfrm>
          <a:off x="334376" y="847455"/>
          <a:ext cx="607957" cy="60795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37D1E6A-7CB6-4D0B-B1D7-ECD0C8051318}">
      <dsp:nvSpPr>
        <dsp:cNvPr id="0" name=""/>
        <dsp:cNvSpPr/>
      </dsp:nvSpPr>
      <dsp:spPr>
        <a:xfrm>
          <a:off x="1276709" y="598745"/>
          <a:ext cx="3906478" cy="11053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986" tIns="116986" rIns="116986" bIns="116986" numCol="1" spcCol="1270" anchor="ctr" anchorCtr="0">
          <a:noAutofit/>
        </a:bodyPr>
        <a:lstStyle/>
        <a:p>
          <a:pPr marL="0" lvl="0" indent="0" algn="l" defTabSz="1111250">
            <a:lnSpc>
              <a:spcPct val="100000"/>
            </a:lnSpc>
            <a:spcBef>
              <a:spcPct val="0"/>
            </a:spcBef>
            <a:spcAft>
              <a:spcPct val="35000"/>
            </a:spcAft>
            <a:buNone/>
          </a:pPr>
          <a:r>
            <a:rPr lang="en-US" sz="2500" b="0" i="0" kern="1200" dirty="0"/>
            <a:t>MS Excel · </a:t>
          </a:r>
          <a:endParaRPr lang="en-US" sz="2500" kern="1200" dirty="0"/>
        </a:p>
      </dsp:txBody>
      <dsp:txXfrm>
        <a:off x="1276709" y="598745"/>
        <a:ext cx="3906478" cy="1105376"/>
      </dsp:txXfrm>
    </dsp:sp>
    <dsp:sp modelId="{0C97AF53-D9D2-4FFE-8880-909640EA7BF3}">
      <dsp:nvSpPr>
        <dsp:cNvPr id="0" name=""/>
        <dsp:cNvSpPr/>
      </dsp:nvSpPr>
      <dsp:spPr>
        <a:xfrm>
          <a:off x="0" y="1980466"/>
          <a:ext cx="5183188" cy="110537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4E242D-0EBD-4C37-8398-DD0A3063BB7B}">
      <dsp:nvSpPr>
        <dsp:cNvPr id="0" name=""/>
        <dsp:cNvSpPr/>
      </dsp:nvSpPr>
      <dsp:spPr>
        <a:xfrm>
          <a:off x="334376" y="2229175"/>
          <a:ext cx="607957" cy="60795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357221-0671-400E-9A81-851DAE4C5AE5}">
      <dsp:nvSpPr>
        <dsp:cNvPr id="0" name=""/>
        <dsp:cNvSpPr/>
      </dsp:nvSpPr>
      <dsp:spPr>
        <a:xfrm>
          <a:off x="1276709" y="1980466"/>
          <a:ext cx="3906478" cy="11053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986" tIns="116986" rIns="116986" bIns="116986" numCol="1" spcCol="1270" anchor="ctr" anchorCtr="0">
          <a:noAutofit/>
        </a:bodyPr>
        <a:lstStyle/>
        <a:p>
          <a:pPr marL="0" lvl="0" indent="0" algn="l" defTabSz="1111250">
            <a:lnSpc>
              <a:spcPct val="100000"/>
            </a:lnSpc>
            <a:spcBef>
              <a:spcPct val="0"/>
            </a:spcBef>
            <a:spcAft>
              <a:spcPct val="35000"/>
            </a:spcAft>
            <a:buNone/>
          </a:pPr>
          <a:r>
            <a:rPr lang="en-US" sz="2500" b="0" i="0" kern="1200"/>
            <a:t>Dataset provided (Statistics Dataset)</a:t>
          </a:r>
          <a:endParaRPr lang="en-US" sz="2500" kern="1200"/>
        </a:p>
      </dsp:txBody>
      <dsp:txXfrm>
        <a:off x="1276709" y="1980466"/>
        <a:ext cx="3906478" cy="11053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500FE1-1668-4671-8E1C-4497BD4DFC09}">
      <dsp:nvSpPr>
        <dsp:cNvPr id="0" name=""/>
        <dsp:cNvSpPr/>
      </dsp:nvSpPr>
      <dsp:spPr>
        <a:xfrm>
          <a:off x="307345" y="1546"/>
          <a:ext cx="3222855" cy="193371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i="0" kern="1200"/>
            <a:t>A. </a:t>
          </a:r>
          <a:r>
            <a:rPr lang="en-US" sz="1800" b="1" i="0" kern="1200"/>
            <a:t>Hiring Analysis:</a:t>
          </a:r>
          <a:endParaRPr lang="en-US" sz="1800" kern="1200"/>
        </a:p>
        <a:p>
          <a:pPr marL="114300" lvl="1" indent="-114300" algn="l" defTabSz="622300">
            <a:lnSpc>
              <a:spcPct val="90000"/>
            </a:lnSpc>
            <a:spcBef>
              <a:spcPct val="0"/>
            </a:spcBef>
            <a:spcAft>
              <a:spcPct val="15000"/>
            </a:spcAft>
            <a:buChar char="•"/>
          </a:pPr>
          <a:r>
            <a:rPr lang="en-US" sz="1400" b="0" i="0" kern="1200"/>
            <a:t>Determined the gender distribution of hires, providing insights into the company's efforts in promoting diversity and inclusion.</a:t>
          </a:r>
          <a:endParaRPr lang="en-US" sz="1400" kern="1200"/>
        </a:p>
      </dsp:txBody>
      <dsp:txXfrm>
        <a:off x="307345" y="1546"/>
        <a:ext cx="3222855" cy="1933713"/>
      </dsp:txXfrm>
    </dsp:sp>
    <dsp:sp modelId="{E7B19536-6940-4BEF-9A81-C9A9DF29F7CB}">
      <dsp:nvSpPr>
        <dsp:cNvPr id="0" name=""/>
        <dsp:cNvSpPr/>
      </dsp:nvSpPr>
      <dsp:spPr>
        <a:xfrm>
          <a:off x="3852486" y="1546"/>
          <a:ext cx="3222855" cy="193371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i="0" kern="1200"/>
            <a:t>B. </a:t>
          </a:r>
          <a:r>
            <a:rPr lang="en-US" sz="1800" b="1" i="0" kern="1200"/>
            <a:t>Salary Analysis:</a:t>
          </a:r>
          <a:endParaRPr lang="en-US" sz="1800" kern="1200"/>
        </a:p>
        <a:p>
          <a:pPr marL="114300" lvl="1" indent="-114300" algn="l" defTabSz="622300">
            <a:lnSpc>
              <a:spcPct val="90000"/>
            </a:lnSpc>
            <a:spcBef>
              <a:spcPct val="0"/>
            </a:spcBef>
            <a:spcAft>
              <a:spcPct val="15000"/>
            </a:spcAft>
            <a:buChar char="•"/>
          </a:pPr>
          <a:r>
            <a:rPr lang="en-US" sz="1400" b="0" i="0" kern="1200"/>
            <a:t>Calculated the average salary, offering a clear understanding of the company's overall compensation structure.</a:t>
          </a:r>
          <a:endParaRPr lang="en-US" sz="1400" kern="1200"/>
        </a:p>
      </dsp:txBody>
      <dsp:txXfrm>
        <a:off x="3852486" y="1546"/>
        <a:ext cx="3222855" cy="1933713"/>
      </dsp:txXfrm>
    </dsp:sp>
    <dsp:sp modelId="{88209A1D-6338-4EA4-93B9-9B228F11945E}">
      <dsp:nvSpPr>
        <dsp:cNvPr id="0" name=""/>
        <dsp:cNvSpPr/>
      </dsp:nvSpPr>
      <dsp:spPr>
        <a:xfrm>
          <a:off x="7397627" y="1546"/>
          <a:ext cx="3222855" cy="193371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i="0" kern="1200"/>
            <a:t>C. </a:t>
          </a:r>
          <a:r>
            <a:rPr lang="en-US" sz="1800" b="1" i="0" kern="1200"/>
            <a:t>Salary Distribution:</a:t>
          </a:r>
          <a:endParaRPr lang="en-US" sz="1800" kern="1200"/>
        </a:p>
        <a:p>
          <a:pPr marL="114300" lvl="1" indent="-114300" algn="l" defTabSz="622300">
            <a:lnSpc>
              <a:spcPct val="90000"/>
            </a:lnSpc>
            <a:spcBef>
              <a:spcPct val="0"/>
            </a:spcBef>
            <a:spcAft>
              <a:spcPct val="15000"/>
            </a:spcAft>
            <a:buChar char="•"/>
          </a:pPr>
          <a:r>
            <a:rPr lang="en-US" sz="1400" b="0" i="0" kern="1200"/>
            <a:t>Created class intervals for salaries, facilitating a more nuanced exploration of salary distribution across different levels within the organization.</a:t>
          </a:r>
          <a:endParaRPr lang="en-US" sz="1400" kern="1200"/>
        </a:p>
      </dsp:txBody>
      <dsp:txXfrm>
        <a:off x="7397627" y="1546"/>
        <a:ext cx="3222855" cy="1933713"/>
      </dsp:txXfrm>
    </dsp:sp>
    <dsp:sp modelId="{15FE35C1-4139-4101-A80C-4F0ED7CC21C5}">
      <dsp:nvSpPr>
        <dsp:cNvPr id="0" name=""/>
        <dsp:cNvSpPr/>
      </dsp:nvSpPr>
      <dsp:spPr>
        <a:xfrm>
          <a:off x="2079915" y="2257545"/>
          <a:ext cx="3222855" cy="193371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i="0" kern="1200"/>
            <a:t>D. </a:t>
          </a:r>
          <a:r>
            <a:rPr lang="en-US" sz="1800" b="1" i="0" kern="1200"/>
            <a:t>Departmental Analysis:</a:t>
          </a:r>
          <a:endParaRPr lang="en-US" sz="1800" kern="1200"/>
        </a:p>
        <a:p>
          <a:pPr marL="114300" lvl="1" indent="-114300" algn="l" defTabSz="622300">
            <a:lnSpc>
              <a:spcPct val="90000"/>
            </a:lnSpc>
            <a:spcBef>
              <a:spcPct val="0"/>
            </a:spcBef>
            <a:spcAft>
              <a:spcPct val="15000"/>
            </a:spcAft>
            <a:buChar char="•"/>
          </a:pPr>
          <a:r>
            <a:rPr lang="en-US" sz="1400" b="0" i="0" kern="1200"/>
            <a:t>Utilized visualizations such as pie charts or bar graphs to represent the distribution of employees across various departments.</a:t>
          </a:r>
          <a:endParaRPr lang="en-US" sz="1400" kern="1200"/>
        </a:p>
        <a:p>
          <a:pPr marL="114300" lvl="1" indent="-114300" algn="l" defTabSz="622300">
            <a:lnSpc>
              <a:spcPct val="90000"/>
            </a:lnSpc>
            <a:spcBef>
              <a:spcPct val="0"/>
            </a:spcBef>
            <a:spcAft>
              <a:spcPct val="15000"/>
            </a:spcAft>
            <a:buChar char="•"/>
          </a:pPr>
          <a:r>
            <a:rPr lang="en-US" sz="1400" b="0" i="0" kern="1200"/>
            <a:t>Provided a visual snapshot of the organization's departmental composition.</a:t>
          </a:r>
          <a:endParaRPr lang="en-US" sz="1400" kern="1200"/>
        </a:p>
      </dsp:txBody>
      <dsp:txXfrm>
        <a:off x="2079915" y="2257545"/>
        <a:ext cx="3222855" cy="1933713"/>
      </dsp:txXfrm>
    </dsp:sp>
    <dsp:sp modelId="{E66050A8-0B56-4C18-B6C9-7E1F660C6AD8}">
      <dsp:nvSpPr>
        <dsp:cNvPr id="0" name=""/>
        <dsp:cNvSpPr/>
      </dsp:nvSpPr>
      <dsp:spPr>
        <a:xfrm>
          <a:off x="5625057" y="2257545"/>
          <a:ext cx="3222855" cy="1933713"/>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i="0" kern="1200"/>
            <a:t>E. </a:t>
          </a:r>
          <a:r>
            <a:rPr lang="en-US" sz="1800" b="1" i="0" kern="1200"/>
            <a:t>Position Tier Analysis:</a:t>
          </a:r>
          <a:endParaRPr lang="en-US" sz="1800" kern="1200"/>
        </a:p>
        <a:p>
          <a:pPr marL="114300" lvl="1" indent="-114300" algn="l" defTabSz="622300">
            <a:lnSpc>
              <a:spcPct val="90000"/>
            </a:lnSpc>
            <a:spcBef>
              <a:spcPct val="0"/>
            </a:spcBef>
            <a:spcAft>
              <a:spcPct val="15000"/>
            </a:spcAft>
            <a:buChar char="•"/>
          </a:pPr>
          <a:r>
            <a:rPr lang="en-US" sz="1400" b="0" i="0" kern="1200"/>
            <a:t>Used charts or graphs to illustrate the distribution of positions across different tiers, aiding in the identification of organizational hierarchy and structure.</a:t>
          </a:r>
          <a:endParaRPr lang="en-US" sz="1400" kern="1200"/>
        </a:p>
        <a:p>
          <a:pPr marL="114300" lvl="1" indent="-114300" algn="l" defTabSz="622300">
            <a:lnSpc>
              <a:spcPct val="90000"/>
            </a:lnSpc>
            <a:spcBef>
              <a:spcPct val="0"/>
            </a:spcBef>
            <a:spcAft>
              <a:spcPct val="15000"/>
            </a:spcAft>
            <a:buChar char="•"/>
          </a:pPr>
          <a:r>
            <a:rPr lang="en-US" sz="1400" b="0" i="0" kern="1200"/>
            <a:t>Offered insights into potential areas for talent development and succession planning</a:t>
          </a:r>
          <a:endParaRPr lang="en-US" sz="1400" kern="1200"/>
        </a:p>
      </dsp:txBody>
      <dsp:txXfrm>
        <a:off x="5625057" y="2257545"/>
        <a:ext cx="3222855" cy="19337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83629D-19FC-4DCC-BF25-BF485231F3E7}">
      <dsp:nvSpPr>
        <dsp:cNvPr id="0" name=""/>
        <dsp:cNvSpPr/>
      </dsp:nvSpPr>
      <dsp:spPr>
        <a:xfrm>
          <a:off x="0" y="412339"/>
          <a:ext cx="6666833" cy="8751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0" i="0" kern="1200"/>
            <a:t>Identified areas of gender diversity and potential gender imbalances in hiring practices.</a:t>
          </a:r>
          <a:endParaRPr lang="en-US" sz="2200" kern="1200"/>
        </a:p>
      </dsp:txBody>
      <dsp:txXfrm>
        <a:off x="42722" y="455061"/>
        <a:ext cx="6581389" cy="789716"/>
      </dsp:txXfrm>
    </dsp:sp>
    <dsp:sp modelId="{6361D0FF-BD3E-4353-9B5F-804B727E364E}">
      <dsp:nvSpPr>
        <dsp:cNvPr id="0" name=""/>
        <dsp:cNvSpPr/>
      </dsp:nvSpPr>
      <dsp:spPr>
        <a:xfrm>
          <a:off x="0" y="1350859"/>
          <a:ext cx="6666833" cy="875160"/>
        </a:xfrm>
        <a:prstGeom prst="roundRect">
          <a:avLst/>
        </a:prstGeom>
        <a:gradFill rotWithShape="0">
          <a:gsLst>
            <a:gs pos="0">
              <a:schemeClr val="accent2">
                <a:hueOff val="-363841"/>
                <a:satOff val="-20982"/>
                <a:lumOff val="2157"/>
                <a:alphaOff val="0"/>
                <a:satMod val="103000"/>
                <a:lumMod val="102000"/>
                <a:tint val="94000"/>
              </a:schemeClr>
            </a:gs>
            <a:gs pos="50000">
              <a:schemeClr val="accent2">
                <a:hueOff val="-363841"/>
                <a:satOff val="-20982"/>
                <a:lumOff val="2157"/>
                <a:alphaOff val="0"/>
                <a:satMod val="110000"/>
                <a:lumMod val="100000"/>
                <a:shade val="100000"/>
              </a:schemeClr>
            </a:gs>
            <a:gs pos="100000">
              <a:schemeClr val="accent2">
                <a:hueOff val="-363841"/>
                <a:satOff val="-20982"/>
                <a:lumOff val="215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0" i="0" kern="1200"/>
            <a:t>Revealed the company's average salary, aiding in benchmarking against industry standards.</a:t>
          </a:r>
          <a:endParaRPr lang="en-US" sz="2200" kern="1200"/>
        </a:p>
      </dsp:txBody>
      <dsp:txXfrm>
        <a:off x="42722" y="1393581"/>
        <a:ext cx="6581389" cy="789716"/>
      </dsp:txXfrm>
    </dsp:sp>
    <dsp:sp modelId="{E7ACEAAB-DEA0-4FE4-BBC4-DCAB6A5D609F}">
      <dsp:nvSpPr>
        <dsp:cNvPr id="0" name=""/>
        <dsp:cNvSpPr/>
      </dsp:nvSpPr>
      <dsp:spPr>
        <a:xfrm>
          <a:off x="0" y="2289379"/>
          <a:ext cx="6666833" cy="87516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0" i="0" kern="1200"/>
            <a:t>Explored the distribution of salaries across class intervals, providing insights into compensation patterns.</a:t>
          </a:r>
          <a:endParaRPr lang="en-US" sz="2200" kern="1200"/>
        </a:p>
      </dsp:txBody>
      <dsp:txXfrm>
        <a:off x="42722" y="2332101"/>
        <a:ext cx="6581389" cy="789716"/>
      </dsp:txXfrm>
    </dsp:sp>
    <dsp:sp modelId="{6C061BB0-D451-4ABB-8BA6-69690F343CAC}">
      <dsp:nvSpPr>
        <dsp:cNvPr id="0" name=""/>
        <dsp:cNvSpPr/>
      </dsp:nvSpPr>
      <dsp:spPr>
        <a:xfrm>
          <a:off x="0" y="3227900"/>
          <a:ext cx="6666833" cy="875160"/>
        </a:xfrm>
        <a:prstGeom prst="roundRect">
          <a:avLst/>
        </a:prstGeom>
        <a:gradFill rotWithShape="0">
          <a:gsLst>
            <a:gs pos="0">
              <a:schemeClr val="accent2">
                <a:hueOff val="-1091522"/>
                <a:satOff val="-62946"/>
                <a:lumOff val="6471"/>
                <a:alphaOff val="0"/>
                <a:satMod val="103000"/>
                <a:lumMod val="102000"/>
                <a:tint val="94000"/>
              </a:schemeClr>
            </a:gs>
            <a:gs pos="50000">
              <a:schemeClr val="accent2">
                <a:hueOff val="-1091522"/>
                <a:satOff val="-62946"/>
                <a:lumOff val="6471"/>
                <a:alphaOff val="0"/>
                <a:satMod val="110000"/>
                <a:lumMod val="100000"/>
                <a:shade val="100000"/>
              </a:schemeClr>
            </a:gs>
            <a:gs pos="100000">
              <a:schemeClr val="accent2">
                <a:hueOff val="-1091522"/>
                <a:satOff val="-62946"/>
                <a:lumOff val="647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0" i="0" kern="1200"/>
            <a:t>Visualized departmental composition, aiding in understanding workforce distribution.</a:t>
          </a:r>
          <a:endParaRPr lang="en-US" sz="2200" kern="1200"/>
        </a:p>
      </dsp:txBody>
      <dsp:txXfrm>
        <a:off x="42722" y="3270622"/>
        <a:ext cx="6581389" cy="789716"/>
      </dsp:txXfrm>
    </dsp:sp>
    <dsp:sp modelId="{6584E993-A780-4056-B49C-919EBD5F6907}">
      <dsp:nvSpPr>
        <dsp:cNvPr id="0" name=""/>
        <dsp:cNvSpPr/>
      </dsp:nvSpPr>
      <dsp:spPr>
        <a:xfrm>
          <a:off x="0" y="4166420"/>
          <a:ext cx="6666833" cy="87516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0" i="0" kern="1200"/>
            <a:t>Illustrated position tiers, offering insights into the hierarchical structure of the organization.</a:t>
          </a:r>
          <a:endParaRPr lang="en-US" sz="2200" kern="1200"/>
        </a:p>
      </dsp:txBody>
      <dsp:txXfrm>
        <a:off x="42722" y="4209142"/>
        <a:ext cx="6581389" cy="78971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457FB9-3A7B-403D-B271-93EB1579B603}">
      <dsp:nvSpPr>
        <dsp:cNvPr id="0" name=""/>
        <dsp:cNvSpPr/>
      </dsp:nvSpPr>
      <dsp:spPr>
        <a:xfrm>
          <a:off x="282221" y="368029"/>
          <a:ext cx="1371985" cy="1371985"/>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4823602-2712-42F8-A522-8CC4A222918A}">
      <dsp:nvSpPr>
        <dsp:cNvPr id="0" name=""/>
        <dsp:cNvSpPr/>
      </dsp:nvSpPr>
      <dsp:spPr>
        <a:xfrm>
          <a:off x="570337" y="656145"/>
          <a:ext cx="795751" cy="7957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FF4CF0E-75E0-444E-90F3-BDA2514AEAF6}">
      <dsp:nvSpPr>
        <dsp:cNvPr id="0" name=""/>
        <dsp:cNvSpPr/>
      </dsp:nvSpPr>
      <dsp:spPr>
        <a:xfrm>
          <a:off x="1948202" y="368029"/>
          <a:ext cx="3233964" cy="1371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IN" sz="2400" b="0" i="0" kern="1200" baseline="0"/>
            <a:t>I</a:t>
          </a:r>
          <a:r>
            <a:rPr lang="en-IN" sz="2400" kern="1200"/>
            <a:t> </a:t>
          </a:r>
          <a:r>
            <a:rPr lang="en-IN" sz="2400" b="0" i="0" kern="1200" baseline="0"/>
            <a:t>carried out the exploratory data analysis using excel data analysis tool pack.</a:t>
          </a:r>
          <a:endParaRPr lang="en-US" sz="2400" kern="1200"/>
        </a:p>
      </dsp:txBody>
      <dsp:txXfrm>
        <a:off x="1948202" y="368029"/>
        <a:ext cx="3233964" cy="1371985"/>
      </dsp:txXfrm>
    </dsp:sp>
    <dsp:sp modelId="{F163AF77-516D-43A2-8D22-9726926CF28A}">
      <dsp:nvSpPr>
        <dsp:cNvPr id="0" name=""/>
        <dsp:cNvSpPr/>
      </dsp:nvSpPr>
      <dsp:spPr>
        <a:xfrm>
          <a:off x="5745661" y="368029"/>
          <a:ext cx="1371985" cy="1371985"/>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2B3BC3-D407-41DC-AAF7-E0E4ABD63ABD}">
      <dsp:nvSpPr>
        <dsp:cNvPr id="0" name=""/>
        <dsp:cNvSpPr/>
      </dsp:nvSpPr>
      <dsp:spPr>
        <a:xfrm>
          <a:off x="6033778" y="656145"/>
          <a:ext cx="795751" cy="7957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5CEE485-7E18-4076-8587-9DB1837B9170}">
      <dsp:nvSpPr>
        <dsp:cNvPr id="0" name=""/>
        <dsp:cNvSpPr/>
      </dsp:nvSpPr>
      <dsp:spPr>
        <a:xfrm>
          <a:off x="7411643" y="368029"/>
          <a:ext cx="3233964" cy="1371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IN" sz="2400" b="0" i="0" kern="1200" baseline="0"/>
            <a:t>Calculated descriptive statistics on salary offered column.</a:t>
          </a:r>
          <a:endParaRPr lang="en-US" sz="2400" kern="1200"/>
        </a:p>
      </dsp:txBody>
      <dsp:txXfrm>
        <a:off x="7411643" y="368029"/>
        <a:ext cx="3233964" cy="1371985"/>
      </dsp:txXfrm>
    </dsp:sp>
    <dsp:sp modelId="{B04C8A04-CED1-418A-A80E-3BA1FA3432EA}">
      <dsp:nvSpPr>
        <dsp:cNvPr id="0" name=""/>
        <dsp:cNvSpPr/>
      </dsp:nvSpPr>
      <dsp:spPr>
        <a:xfrm>
          <a:off x="282221" y="2452790"/>
          <a:ext cx="1371985" cy="1371985"/>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96E65D-CAE8-4028-819E-6AC736A94018}">
      <dsp:nvSpPr>
        <dsp:cNvPr id="0" name=""/>
        <dsp:cNvSpPr/>
      </dsp:nvSpPr>
      <dsp:spPr>
        <a:xfrm>
          <a:off x="570337" y="2740907"/>
          <a:ext cx="795751" cy="7957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A442E87-83C9-4B93-96AB-C89452367876}">
      <dsp:nvSpPr>
        <dsp:cNvPr id="0" name=""/>
        <dsp:cNvSpPr/>
      </dsp:nvSpPr>
      <dsp:spPr>
        <a:xfrm>
          <a:off x="1948202" y="2452790"/>
          <a:ext cx="3233964" cy="1371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IN" sz="2400" b="0" i="0" kern="1200" baseline="0"/>
            <a:t>Find out missing values and outliers using quartile function in excel.</a:t>
          </a:r>
          <a:endParaRPr lang="en-US" sz="2400" kern="1200"/>
        </a:p>
      </dsp:txBody>
      <dsp:txXfrm>
        <a:off x="1948202" y="2452790"/>
        <a:ext cx="3233964" cy="1371985"/>
      </dsp:txXfrm>
    </dsp:sp>
    <dsp:sp modelId="{9368FDF2-C971-4601-B0B8-0E7E8A7C8AEA}">
      <dsp:nvSpPr>
        <dsp:cNvPr id="0" name=""/>
        <dsp:cNvSpPr/>
      </dsp:nvSpPr>
      <dsp:spPr>
        <a:xfrm>
          <a:off x="5745661" y="2452790"/>
          <a:ext cx="1371985" cy="1371985"/>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8B48377-A458-4423-BF9D-A82E18E1201B}">
      <dsp:nvSpPr>
        <dsp:cNvPr id="0" name=""/>
        <dsp:cNvSpPr/>
      </dsp:nvSpPr>
      <dsp:spPr>
        <a:xfrm>
          <a:off x="6033778" y="2740907"/>
          <a:ext cx="795751" cy="79575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0134BA6-A2B4-4167-B1C2-8AF7894D7B00}">
      <dsp:nvSpPr>
        <dsp:cNvPr id="0" name=""/>
        <dsp:cNvSpPr/>
      </dsp:nvSpPr>
      <dsp:spPr>
        <a:xfrm>
          <a:off x="7411643" y="2452790"/>
          <a:ext cx="3233964" cy="1371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IN" sz="2400" b="0" i="0" kern="1200" baseline="0"/>
            <a:t>After removing the outliers further insights were carried out using excel formula graphs.</a:t>
          </a:r>
          <a:endParaRPr lang="en-US" sz="2400" kern="1200"/>
        </a:p>
      </dsp:txBody>
      <dsp:txXfrm>
        <a:off x="7411643" y="2452790"/>
        <a:ext cx="3233964" cy="137198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42BEE0-4EC9-4355-A4DF-3A7A5E442506}">
      <dsp:nvSpPr>
        <dsp:cNvPr id="0" name=""/>
        <dsp:cNvSpPr/>
      </dsp:nvSpPr>
      <dsp:spPr>
        <a:xfrm>
          <a:off x="0" y="3439008"/>
          <a:ext cx="10927829" cy="75237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0" i="0" kern="1200"/>
            <a:t>Highlighted potential areas for talent development and succession planning based on position tier analysis</a:t>
          </a:r>
          <a:endParaRPr lang="en-US" sz="1700" kern="1200"/>
        </a:p>
      </dsp:txBody>
      <dsp:txXfrm>
        <a:off x="0" y="3439008"/>
        <a:ext cx="10927829" cy="752371"/>
      </dsp:txXfrm>
    </dsp:sp>
    <dsp:sp modelId="{9AF75EB0-835F-4064-ADDC-658FA4EAB9CB}">
      <dsp:nvSpPr>
        <dsp:cNvPr id="0" name=""/>
        <dsp:cNvSpPr/>
      </dsp:nvSpPr>
      <dsp:spPr>
        <a:xfrm rot="10800000">
          <a:off x="0" y="2293147"/>
          <a:ext cx="10927829" cy="1157146"/>
        </a:xfrm>
        <a:prstGeom prst="upArrowCallou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0" i="0" kern="1200"/>
            <a:t>Proposed insights-driven decisions for organizational and departmental restructuring if necessary.</a:t>
          </a:r>
          <a:endParaRPr lang="en-US" sz="1700" kern="1200"/>
        </a:p>
      </dsp:txBody>
      <dsp:txXfrm rot="10800000">
        <a:off x="0" y="2293147"/>
        <a:ext cx="10927829" cy="751879"/>
      </dsp:txXfrm>
    </dsp:sp>
    <dsp:sp modelId="{DA84149F-D177-43B5-BEC8-3C1D8CC71A40}">
      <dsp:nvSpPr>
        <dsp:cNvPr id="0" name=""/>
        <dsp:cNvSpPr/>
      </dsp:nvSpPr>
      <dsp:spPr>
        <a:xfrm rot="10800000">
          <a:off x="0" y="1147286"/>
          <a:ext cx="10927829" cy="1157146"/>
        </a:xfrm>
        <a:prstGeom prst="upArrowCallou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0" i="0" kern="1200"/>
            <a:t>Provided recommendations for optimizing salary structures based on the analysis of average salary and distribution.</a:t>
          </a:r>
          <a:endParaRPr lang="en-US" sz="1700" kern="1200"/>
        </a:p>
      </dsp:txBody>
      <dsp:txXfrm rot="10800000">
        <a:off x="0" y="1147286"/>
        <a:ext cx="10927829" cy="751879"/>
      </dsp:txXfrm>
    </dsp:sp>
    <dsp:sp modelId="{BD466668-A5C8-4063-8109-9BCAD60829C2}">
      <dsp:nvSpPr>
        <dsp:cNvPr id="0" name=""/>
        <dsp:cNvSpPr/>
      </dsp:nvSpPr>
      <dsp:spPr>
        <a:xfrm rot="10800000">
          <a:off x="0" y="1425"/>
          <a:ext cx="10927829" cy="1157146"/>
        </a:xfrm>
        <a:prstGeom prst="upArrowCallou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0" i="0" kern="1200"/>
            <a:t>Suggested strategies for improving gender diversity if imbalances were identified.</a:t>
          </a:r>
          <a:endParaRPr lang="en-US" sz="1700" kern="1200"/>
        </a:p>
      </dsp:txBody>
      <dsp:txXfrm rot="10800000">
        <a:off x="0" y="1425"/>
        <a:ext cx="10927829" cy="75187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C354CB-B0D7-4AB9-BA6A-8E2CDAEA8077}">
      <dsp:nvSpPr>
        <dsp:cNvPr id="0" name=""/>
        <dsp:cNvSpPr/>
      </dsp:nvSpPr>
      <dsp:spPr>
        <a:xfrm>
          <a:off x="947201" y="607106"/>
          <a:ext cx="1451800" cy="14518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3218FA5-B210-4192-B9FB-DC2AACF302F8}">
      <dsp:nvSpPr>
        <dsp:cNvPr id="0" name=""/>
        <dsp:cNvSpPr/>
      </dsp:nvSpPr>
      <dsp:spPr>
        <a:xfrm>
          <a:off x="59990" y="2505698"/>
          <a:ext cx="3226223" cy="108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just" defTabSz="488950">
            <a:lnSpc>
              <a:spcPct val="90000"/>
            </a:lnSpc>
            <a:spcBef>
              <a:spcPct val="0"/>
            </a:spcBef>
            <a:spcAft>
              <a:spcPct val="35000"/>
            </a:spcAft>
            <a:buNone/>
          </a:pPr>
          <a:r>
            <a:rPr lang="en-US" sz="1100" b="0" i="0" kern="1200" dirty="0"/>
            <a:t>Engaging in this project has provided me with a clear comprehension of the principles underlying exploratory data analysis.</a:t>
          </a:r>
          <a:endParaRPr lang="en-US" sz="1100" kern="1200" dirty="0"/>
        </a:p>
      </dsp:txBody>
      <dsp:txXfrm>
        <a:off x="59990" y="2505698"/>
        <a:ext cx="3226223" cy="1080000"/>
      </dsp:txXfrm>
    </dsp:sp>
    <dsp:sp modelId="{3F551898-F6D9-4076-8EA2-922EC57C1E37}">
      <dsp:nvSpPr>
        <dsp:cNvPr id="0" name=""/>
        <dsp:cNvSpPr/>
      </dsp:nvSpPr>
      <dsp:spPr>
        <a:xfrm>
          <a:off x="4738014" y="607106"/>
          <a:ext cx="1451800" cy="14518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A6EEB68-ED10-4B48-AE76-430E04D195DF}">
      <dsp:nvSpPr>
        <dsp:cNvPr id="0" name=""/>
        <dsp:cNvSpPr/>
      </dsp:nvSpPr>
      <dsp:spPr>
        <a:xfrm>
          <a:off x="3850802" y="2505698"/>
          <a:ext cx="3226223" cy="108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just" defTabSz="488950">
            <a:lnSpc>
              <a:spcPct val="90000"/>
            </a:lnSpc>
            <a:spcBef>
              <a:spcPct val="0"/>
            </a:spcBef>
            <a:spcAft>
              <a:spcPct val="35000"/>
            </a:spcAft>
            <a:buNone/>
          </a:pPr>
          <a:r>
            <a:rPr lang="en-US" sz="1100" b="0" i="0" kern="1200" dirty="0"/>
            <a:t>Participating in this project has enhanced my proficiency in utilizing Excel.</a:t>
          </a:r>
          <a:endParaRPr lang="en-US" sz="1100" kern="1200" dirty="0"/>
        </a:p>
      </dsp:txBody>
      <dsp:txXfrm>
        <a:off x="3850802" y="2505698"/>
        <a:ext cx="3226223" cy="1080000"/>
      </dsp:txXfrm>
    </dsp:sp>
    <dsp:sp modelId="{C4966E1C-7FD8-4999-917B-F28DC89DA5C5}">
      <dsp:nvSpPr>
        <dsp:cNvPr id="0" name=""/>
        <dsp:cNvSpPr/>
      </dsp:nvSpPr>
      <dsp:spPr>
        <a:xfrm>
          <a:off x="8528826" y="607106"/>
          <a:ext cx="1451800" cy="14518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0E1903B-2350-48C8-AD0F-08D71F5934B1}">
      <dsp:nvSpPr>
        <dsp:cNvPr id="0" name=""/>
        <dsp:cNvSpPr/>
      </dsp:nvSpPr>
      <dsp:spPr>
        <a:xfrm>
          <a:off x="7641615" y="2505698"/>
          <a:ext cx="3226223" cy="108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just" defTabSz="488950">
            <a:lnSpc>
              <a:spcPct val="90000"/>
            </a:lnSpc>
            <a:spcBef>
              <a:spcPct val="0"/>
            </a:spcBef>
            <a:spcAft>
              <a:spcPct val="35000"/>
            </a:spcAft>
            <a:buNone/>
          </a:pPr>
          <a:r>
            <a:rPr lang="en-US" sz="1100" b="0" i="0" kern="1200" dirty="0"/>
            <a:t>The project delivered a comprehensive analysis of the hiring processes, shedding light on critical aspects such as gender diversity, salary structures, and departmental and position tier distributions. The insights gained aim to guide strategic decisions within the hiring department, ultimately contributing to the improvement of the overall recruitment process.</a:t>
          </a:r>
          <a:endParaRPr lang="en-US" sz="1100" kern="1200" dirty="0"/>
        </a:p>
      </dsp:txBody>
      <dsp:txXfrm>
        <a:off x="7641615" y="2505698"/>
        <a:ext cx="3226223" cy="1080000"/>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jpg>
</file>

<file path=ppt/media/image12.png>
</file>

<file path=ppt/media/image13.svg>
</file>

<file path=ppt/media/image14.png>
</file>

<file path=ppt/media/image15.svg>
</file>

<file path=ppt/media/image16.jpe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svg>
</file>

<file path=ppt/media/image26.png>
</file>

<file path=ppt/media/image27.svg>
</file>

<file path=ppt/media/image28.png>
</file>

<file path=ppt/media/image29.svg>
</file>

<file path=ppt/media/image3.png>
</file>

<file path=ppt/media/image30.jp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462C7-D739-870C-9E3E-855ADE3610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73B3BAC-35FF-144A-EE5F-0878821AFB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16C996D-D1C5-79C2-F20F-ED64919D88DB}"/>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5" name="Footer Placeholder 4">
            <a:extLst>
              <a:ext uri="{FF2B5EF4-FFF2-40B4-BE49-F238E27FC236}">
                <a16:creationId xmlns:a16="http://schemas.microsoft.com/office/drawing/2014/main" id="{A0F9520F-0310-675C-7100-DFF35EA47F4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E0B685-141D-6D06-A65D-C021CB73EADB}"/>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4335075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5BF7A-6879-2BF7-3625-94AB4B98255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13D9B82-5D64-25AF-A98A-2260EE50B3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0029306-4142-25E7-114D-D68130A58224}"/>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5" name="Footer Placeholder 4">
            <a:extLst>
              <a:ext uri="{FF2B5EF4-FFF2-40B4-BE49-F238E27FC236}">
                <a16:creationId xmlns:a16="http://schemas.microsoft.com/office/drawing/2014/main" id="{ACE75392-C286-DFE0-BC69-2B9DE595E46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AD3030F-0770-88C5-E847-809D260BC765}"/>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363582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1A5992-BE2C-81C7-6FFC-31B631806AD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4AB37FD-14E3-468E-B6E5-06449EBECE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1E8DF3-3753-F379-6004-E23A92009839}"/>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5" name="Footer Placeholder 4">
            <a:extLst>
              <a:ext uri="{FF2B5EF4-FFF2-40B4-BE49-F238E27FC236}">
                <a16:creationId xmlns:a16="http://schemas.microsoft.com/office/drawing/2014/main" id="{976ADE50-BE29-AFD8-7524-881CC3EC530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92A931A-7A06-DF92-AD33-A1091C5A1398}"/>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127895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8971B-5323-16E8-F449-2A96E038CA0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476E567-E2E3-A17F-059F-10C658BDEE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10BB41-B5C9-2719-BA25-5C5ECAF9AFE5}"/>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5" name="Footer Placeholder 4">
            <a:extLst>
              <a:ext uri="{FF2B5EF4-FFF2-40B4-BE49-F238E27FC236}">
                <a16:creationId xmlns:a16="http://schemas.microsoft.com/office/drawing/2014/main" id="{6134941E-3FE4-FFF8-1724-CF11DE2A8C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7C8A88-506B-3DC5-B724-C35688707C1B}"/>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274164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42275-4EF0-25CA-A47F-97608FCACF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3F104B5-8860-0456-744E-6FAE6F836F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2EDD79-2FCE-CD90-733E-AC8202420B6C}"/>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5" name="Footer Placeholder 4">
            <a:extLst>
              <a:ext uri="{FF2B5EF4-FFF2-40B4-BE49-F238E27FC236}">
                <a16:creationId xmlns:a16="http://schemas.microsoft.com/office/drawing/2014/main" id="{9A531E4B-7371-C66D-AB3C-B9EB2633BCD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39EAFAB-4956-2560-A99E-571955081F74}"/>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3649569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0D87B-A27C-4530-5797-247A8075EA7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99EA327-9D53-D4B0-4800-3FB33AE1C8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40AC1B8-BB7B-C5A7-AAC1-DCE8E0E92B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3C097A9-151D-3EB3-5F7B-A4BB85390566}"/>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6" name="Footer Placeholder 5">
            <a:extLst>
              <a:ext uri="{FF2B5EF4-FFF2-40B4-BE49-F238E27FC236}">
                <a16:creationId xmlns:a16="http://schemas.microsoft.com/office/drawing/2014/main" id="{F899A19B-D408-9ACA-4630-723123D9E02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3C1FC33-ED45-DE3B-6B0D-941900160773}"/>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3204416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C629-53AD-7FE0-455A-B9CF826A871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A9A63E7-F30C-D5CA-4BFE-DB2EBF5996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066109-9272-5C38-968C-C48C41F03F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3242F4F-51B0-F429-8FE6-8830DFF807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57E549-70FB-239B-3229-C78E11EEE8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8664E4A-F9F3-EC35-18EB-C1CE3BA0B93C}"/>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8" name="Footer Placeholder 7">
            <a:extLst>
              <a:ext uri="{FF2B5EF4-FFF2-40B4-BE49-F238E27FC236}">
                <a16:creationId xmlns:a16="http://schemas.microsoft.com/office/drawing/2014/main" id="{E191597D-A504-CAFD-3179-1DF2286787F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119EAAB-E563-6348-8A79-66FD17C8A7DF}"/>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132646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53F76-5530-B59C-7335-709A7E6EA78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A066BE4-02A6-3CBA-267C-5C7E34B666FA}"/>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4" name="Footer Placeholder 3">
            <a:extLst>
              <a:ext uri="{FF2B5EF4-FFF2-40B4-BE49-F238E27FC236}">
                <a16:creationId xmlns:a16="http://schemas.microsoft.com/office/drawing/2014/main" id="{984D7E7D-A9B5-4227-B980-CA66B69032B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9FB1378-051E-592C-3EF9-AEEB3C4BA825}"/>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656735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8C5A91-16A6-6F4D-17E2-B3E122F20D60}"/>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3" name="Footer Placeholder 2">
            <a:extLst>
              <a:ext uri="{FF2B5EF4-FFF2-40B4-BE49-F238E27FC236}">
                <a16:creationId xmlns:a16="http://schemas.microsoft.com/office/drawing/2014/main" id="{7170456D-D97F-A955-DB28-C6016559641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42B04E6-66FD-4B9B-84F1-CD2900C419FA}"/>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1644616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CF161-C342-5BF6-BF9B-8421075DFC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2BB05C5-01F1-DB8F-4C6D-0C305B2D7D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2FF1992-D50C-12E0-F77E-9EED052C7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6F2E7E-9849-4197-90D8-289802F3FD0D}"/>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6" name="Footer Placeholder 5">
            <a:extLst>
              <a:ext uri="{FF2B5EF4-FFF2-40B4-BE49-F238E27FC236}">
                <a16:creationId xmlns:a16="http://schemas.microsoft.com/office/drawing/2014/main" id="{E5154D1C-59C5-49E6-7AE6-C34F438264F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CA6F849-A4B2-A829-BC38-1E5338658F86}"/>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1195651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DF206-3207-ABED-3BA4-F1A7F6896A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4388437-A970-A889-703D-6251701207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9F4B2E5-BCD5-CCB6-4D82-5A436E1766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A37C5C-4044-8A1C-6982-086ADFAD0317}"/>
              </a:ext>
            </a:extLst>
          </p:cNvPr>
          <p:cNvSpPr>
            <a:spLocks noGrp="1"/>
          </p:cNvSpPr>
          <p:nvPr>
            <p:ph type="dt" sz="half" idx="10"/>
          </p:nvPr>
        </p:nvSpPr>
        <p:spPr/>
        <p:txBody>
          <a:bodyPr/>
          <a:lstStyle/>
          <a:p>
            <a:fld id="{33937E40-3B15-4126-8753-B7381CA9FFDA}" type="datetimeFigureOut">
              <a:rPr lang="en-IN" smtClean="0"/>
              <a:t>25-12-2023</a:t>
            </a:fld>
            <a:endParaRPr lang="en-IN"/>
          </a:p>
        </p:txBody>
      </p:sp>
      <p:sp>
        <p:nvSpPr>
          <p:cNvPr id="6" name="Footer Placeholder 5">
            <a:extLst>
              <a:ext uri="{FF2B5EF4-FFF2-40B4-BE49-F238E27FC236}">
                <a16:creationId xmlns:a16="http://schemas.microsoft.com/office/drawing/2014/main" id="{7103D639-12B1-0BF8-236E-7031FC230EA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64EDB46-CC19-C6D4-95CA-CF7EE9DF23B4}"/>
              </a:ext>
            </a:extLst>
          </p:cNvPr>
          <p:cNvSpPr>
            <a:spLocks noGrp="1"/>
          </p:cNvSpPr>
          <p:nvPr>
            <p:ph type="sldNum" sz="quarter" idx="12"/>
          </p:nvPr>
        </p:nvSpPr>
        <p:spPr/>
        <p:txBody>
          <a:bodyPr/>
          <a:lstStyle/>
          <a:p>
            <a:fld id="{82F17335-F0A1-42BB-B6A3-78F21FEC0CBD}" type="slidenum">
              <a:rPr lang="en-IN" smtClean="0"/>
              <a:t>‹#›</a:t>
            </a:fld>
            <a:endParaRPr lang="en-IN"/>
          </a:p>
        </p:txBody>
      </p:sp>
    </p:spTree>
    <p:extLst>
      <p:ext uri="{BB962C8B-B14F-4D97-AF65-F5344CB8AC3E}">
        <p14:creationId xmlns:p14="http://schemas.microsoft.com/office/powerpoint/2010/main" val="2142923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CC77FB-D5D8-8595-C9A8-FF59576878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2947BDA-34BE-005E-B9BC-A48F207B38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88E44F1-B459-C148-FC4D-81B0D10574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937E40-3B15-4126-8753-B7381CA9FFDA}" type="datetimeFigureOut">
              <a:rPr lang="en-IN" smtClean="0"/>
              <a:t>25-12-2023</a:t>
            </a:fld>
            <a:endParaRPr lang="en-IN"/>
          </a:p>
        </p:txBody>
      </p:sp>
      <p:sp>
        <p:nvSpPr>
          <p:cNvPr id="5" name="Footer Placeholder 4">
            <a:extLst>
              <a:ext uri="{FF2B5EF4-FFF2-40B4-BE49-F238E27FC236}">
                <a16:creationId xmlns:a16="http://schemas.microsoft.com/office/drawing/2014/main" id="{9ABA8FF3-1DCF-2968-64A3-5F0302DD45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B9941C3-025F-657D-8D45-67B5D7F8C5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F17335-F0A1-42BB-B6A3-78F21FEC0CBD}" type="slidenum">
              <a:rPr lang="en-IN" smtClean="0"/>
              <a:t>‹#›</a:t>
            </a:fld>
            <a:endParaRPr lang="en-IN"/>
          </a:p>
        </p:txBody>
      </p:sp>
    </p:spTree>
    <p:extLst>
      <p:ext uri="{BB962C8B-B14F-4D97-AF65-F5344CB8AC3E}">
        <p14:creationId xmlns:p14="http://schemas.microsoft.com/office/powerpoint/2010/main" val="35969440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openxmlformats.org/officeDocument/2006/relationships/hyperlink" Target="https://docs.google.com/spreadsheets/d/1d0tvnglW_oJrCoWsuqmoNHxgj04vgmFT/edit?usp=sharing&amp;ouid=106459439100466795812&amp;rtpof=true&amp;sd=true"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1.jpg"/><Relationship Id="rId1" Type="http://schemas.openxmlformats.org/officeDocument/2006/relationships/slideLayout" Target="../slideLayouts/slideLayout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16.jpe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working on a computer&#10;&#10;Description automatically generated">
            <a:extLst>
              <a:ext uri="{FF2B5EF4-FFF2-40B4-BE49-F238E27FC236}">
                <a16:creationId xmlns:a16="http://schemas.microsoft.com/office/drawing/2014/main" id="{0C057167-2B6C-DBE0-DA60-650473F3C5F6}"/>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7453" r="-1" b="7620"/>
          <a:stretch/>
        </p:blipFill>
        <p:spPr>
          <a:xfrm>
            <a:off x="20" y="10"/>
            <a:ext cx="12188930" cy="6857990"/>
          </a:xfrm>
          <a:prstGeom prst="rect">
            <a:avLst/>
          </a:prstGeom>
        </p:spPr>
      </p:pic>
      <p:sp>
        <p:nvSpPr>
          <p:cNvPr id="2" name="Title 1">
            <a:extLst>
              <a:ext uri="{FF2B5EF4-FFF2-40B4-BE49-F238E27FC236}">
                <a16:creationId xmlns:a16="http://schemas.microsoft.com/office/drawing/2014/main" id="{5E79FAED-C1EF-C616-F6D2-E5BEB1EB50A2}"/>
              </a:ext>
            </a:extLst>
          </p:cNvPr>
          <p:cNvSpPr>
            <a:spLocks noGrp="1"/>
          </p:cNvSpPr>
          <p:nvPr>
            <p:ph type="ctrTitle"/>
          </p:nvPr>
        </p:nvSpPr>
        <p:spPr>
          <a:xfrm>
            <a:off x="1608841" y="365760"/>
            <a:ext cx="9144000" cy="3063240"/>
          </a:xfrm>
        </p:spPr>
        <p:txBody>
          <a:bodyPr>
            <a:normAutofit/>
          </a:bodyPr>
          <a:lstStyle/>
          <a:p>
            <a:r>
              <a:rPr lang="en-IN" sz="6600" b="1" i="0" u="none" strike="noStrike" baseline="0" dirty="0">
                <a:solidFill>
                  <a:schemeClr val="bg1"/>
                </a:solidFill>
                <a:latin typeface="Verdana" panose="020B0604030504040204" pitchFamily="34" charset="0"/>
              </a:rPr>
              <a:t>HIRING PROCESS ANALYTICS</a:t>
            </a:r>
            <a:br>
              <a:rPr lang="en-IN" sz="6600" dirty="0">
                <a:solidFill>
                  <a:schemeClr val="bg1"/>
                </a:solidFill>
              </a:rPr>
            </a:br>
            <a:endParaRPr lang="en-IN" sz="6600" dirty="0">
              <a:solidFill>
                <a:schemeClr val="bg1"/>
              </a:solidFill>
            </a:endParaRPr>
          </a:p>
        </p:txBody>
      </p:sp>
      <p:sp>
        <p:nvSpPr>
          <p:cNvPr id="3" name="Subtitle 2">
            <a:extLst>
              <a:ext uri="{FF2B5EF4-FFF2-40B4-BE49-F238E27FC236}">
                <a16:creationId xmlns:a16="http://schemas.microsoft.com/office/drawing/2014/main" id="{E1A1B6F3-789F-628E-0B2F-8E0943CE92E5}"/>
              </a:ext>
            </a:extLst>
          </p:cNvPr>
          <p:cNvSpPr>
            <a:spLocks noGrp="1"/>
          </p:cNvSpPr>
          <p:nvPr>
            <p:ph type="subTitle" idx="1"/>
          </p:nvPr>
        </p:nvSpPr>
        <p:spPr>
          <a:xfrm>
            <a:off x="1527048" y="4599432"/>
            <a:ext cx="9144000" cy="1536192"/>
          </a:xfrm>
        </p:spPr>
        <p:txBody>
          <a:bodyPr>
            <a:normAutofit/>
          </a:bodyPr>
          <a:lstStyle/>
          <a:p>
            <a:r>
              <a:rPr lang="en-IN" b="1" i="0" u="none" strike="noStrike" baseline="0" dirty="0">
                <a:solidFill>
                  <a:schemeClr val="bg1"/>
                </a:solidFill>
                <a:latin typeface="Verdana" panose="020B0604030504040204" pitchFamily="34" charset="0"/>
              </a:rPr>
              <a:t>By Satyashree Sahu Pawar</a:t>
            </a:r>
            <a:endParaRPr lang="en-IN" dirty="0">
              <a:solidFill>
                <a:schemeClr val="bg1"/>
              </a:solidFill>
            </a:endParaRPr>
          </a:p>
          <a:p>
            <a:endParaRPr lang="en-IN" dirty="0">
              <a:solidFill>
                <a:schemeClr val="bg1"/>
              </a:solidFill>
            </a:endParaRPr>
          </a:p>
        </p:txBody>
      </p:sp>
      <p:sp>
        <p:nvSpPr>
          <p:cNvPr id="17"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0438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17" y="-1"/>
            <a:ext cx="5213267" cy="6883030"/>
            <a:chOff x="-19217" y="-1"/>
            <a:chExt cx="5213267" cy="6883030"/>
          </a:xfrm>
        </p:grpSpPr>
        <p:sp>
          <p:nvSpPr>
            <p:cNvPr id="21" name="Rectangle 20">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3" name="Rectangle 22">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3A5819B-379D-891D-8B57-464D3B7045C9}"/>
              </a:ext>
            </a:extLst>
          </p:cNvPr>
          <p:cNvSpPr>
            <a:spLocks noGrp="1"/>
          </p:cNvSpPr>
          <p:nvPr>
            <p:ph type="title"/>
          </p:nvPr>
        </p:nvSpPr>
        <p:spPr>
          <a:xfrm>
            <a:off x="755484" y="739835"/>
            <a:ext cx="3702580" cy="1616203"/>
          </a:xfrm>
        </p:spPr>
        <p:txBody>
          <a:bodyPr anchor="b">
            <a:normAutofit/>
          </a:bodyPr>
          <a:lstStyle/>
          <a:p>
            <a:r>
              <a:rPr lang="en-IN" sz="3200" b="1" i="0">
                <a:solidFill>
                  <a:srgbClr val="FFFFFF"/>
                </a:solidFill>
                <a:effectLst/>
                <a:latin typeface="Manrope"/>
              </a:rPr>
              <a:t>Salary Distribution</a:t>
            </a:r>
            <a:endParaRPr lang="en-IN" sz="3200">
              <a:solidFill>
                <a:srgbClr val="FFFFFF"/>
              </a:solidFill>
            </a:endParaRPr>
          </a:p>
        </p:txBody>
      </p:sp>
      <p:sp>
        <p:nvSpPr>
          <p:cNvPr id="6" name="Content Placeholder 5">
            <a:extLst>
              <a:ext uri="{FF2B5EF4-FFF2-40B4-BE49-F238E27FC236}">
                <a16:creationId xmlns:a16="http://schemas.microsoft.com/office/drawing/2014/main" id="{36DF0054-3482-47D1-6259-E63FDF099018}"/>
              </a:ext>
            </a:extLst>
          </p:cNvPr>
          <p:cNvSpPr>
            <a:spLocks noGrp="1"/>
          </p:cNvSpPr>
          <p:nvPr>
            <p:ph idx="1"/>
          </p:nvPr>
        </p:nvSpPr>
        <p:spPr>
          <a:xfrm>
            <a:off x="755484" y="2459116"/>
            <a:ext cx="3702579" cy="3524823"/>
          </a:xfrm>
        </p:spPr>
        <p:txBody>
          <a:bodyPr>
            <a:normAutofit/>
          </a:bodyPr>
          <a:lstStyle/>
          <a:p>
            <a:endParaRPr lang="en-IN" sz="2000" b="0" i="0" u="none" strike="noStrike" baseline="0" dirty="0">
              <a:solidFill>
                <a:srgbClr val="FFFFFF"/>
              </a:solidFill>
              <a:latin typeface="Lucida Sans Unicode" panose="020B0602030504020204" pitchFamily="34" charset="0"/>
            </a:endParaRPr>
          </a:p>
          <a:p>
            <a:r>
              <a:rPr lang="en-US" sz="2000" b="0" i="0" u="none" strike="noStrike" baseline="0" dirty="0">
                <a:solidFill>
                  <a:srgbClr val="FFFFFF"/>
                </a:solidFill>
                <a:latin typeface="Lucida Sans Unicode" panose="020B0602030504020204" pitchFamily="34" charset="0"/>
              </a:rPr>
              <a:t>Histogram shows the salary class intervals.</a:t>
            </a:r>
            <a:endParaRPr lang="en-IN" sz="2000" b="0" i="0" u="none" strike="noStrike" baseline="0" dirty="0">
              <a:solidFill>
                <a:srgbClr val="FFFFFF"/>
              </a:solidFill>
              <a:latin typeface="Lucida Sans Unicode" panose="020B0602030504020204" pitchFamily="34" charset="0"/>
            </a:endParaRPr>
          </a:p>
          <a:p>
            <a:r>
              <a:rPr lang="en-US" sz="2000" b="0" i="0" u="none" strike="noStrike" baseline="0" dirty="0">
                <a:solidFill>
                  <a:srgbClr val="FFFFFF"/>
                </a:solidFill>
                <a:latin typeface="Lucida Sans Unicode" panose="020B0602030504020204" pitchFamily="34" charset="0"/>
              </a:rPr>
              <a:t>Majority of applicants were offered salary between 40K -47K.</a:t>
            </a:r>
          </a:p>
          <a:p>
            <a:pPr marL="0" indent="0">
              <a:buNone/>
            </a:pPr>
            <a:endParaRPr lang="en-IN" sz="2000" dirty="0">
              <a:solidFill>
                <a:srgbClr val="FFFFFF"/>
              </a:solidFill>
            </a:endParaRPr>
          </a:p>
        </p:txBody>
      </p:sp>
      <p:graphicFrame>
        <p:nvGraphicFramePr>
          <p:cNvPr id="7" name="Chart 6">
            <a:extLst>
              <a:ext uri="{FF2B5EF4-FFF2-40B4-BE49-F238E27FC236}">
                <a16:creationId xmlns:a16="http://schemas.microsoft.com/office/drawing/2014/main" id="{EC6F98E7-5F6C-42A2-88AF-105CB78F24BA}"/>
              </a:ext>
            </a:extLst>
          </p:cNvPr>
          <p:cNvGraphicFramePr>
            <a:graphicFrameLocks/>
          </p:cNvGraphicFramePr>
          <p:nvPr>
            <p:extLst>
              <p:ext uri="{D42A27DB-BD31-4B8C-83A1-F6EECF244321}">
                <p14:modId xmlns:p14="http://schemas.microsoft.com/office/powerpoint/2010/main" val="1586328363"/>
              </p:ext>
            </p:extLst>
          </p:nvPr>
        </p:nvGraphicFramePr>
        <p:xfrm>
          <a:off x="5224459" y="787114"/>
          <a:ext cx="6815141" cy="528377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743437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17" y="-1"/>
            <a:ext cx="5213267" cy="6883030"/>
            <a:chOff x="-19217" y="-1"/>
            <a:chExt cx="5213267" cy="6883030"/>
          </a:xfrm>
        </p:grpSpPr>
        <p:sp>
          <p:nvSpPr>
            <p:cNvPr id="10" name="Rectangle 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A4841AA-9455-3319-E728-4AD3CC7F04FD}"/>
              </a:ext>
            </a:extLst>
          </p:cNvPr>
          <p:cNvSpPr>
            <a:spLocks noGrp="1"/>
          </p:cNvSpPr>
          <p:nvPr>
            <p:ph type="title"/>
          </p:nvPr>
        </p:nvSpPr>
        <p:spPr>
          <a:xfrm>
            <a:off x="755484" y="739835"/>
            <a:ext cx="3702580" cy="1616203"/>
          </a:xfrm>
        </p:spPr>
        <p:txBody>
          <a:bodyPr anchor="b">
            <a:normAutofit/>
          </a:bodyPr>
          <a:lstStyle/>
          <a:p>
            <a:r>
              <a:rPr lang="en-IN" sz="3200" b="1" i="0">
                <a:solidFill>
                  <a:srgbClr val="FFFFFF"/>
                </a:solidFill>
                <a:effectLst/>
                <a:latin typeface="Manrope"/>
              </a:rPr>
              <a:t>Departmental Analysis</a:t>
            </a:r>
            <a:endParaRPr lang="en-IN" sz="3200">
              <a:solidFill>
                <a:srgbClr val="FFFFFF"/>
              </a:solidFill>
            </a:endParaRPr>
          </a:p>
        </p:txBody>
      </p:sp>
      <p:sp>
        <p:nvSpPr>
          <p:cNvPr id="3" name="Content Placeholder 2">
            <a:extLst>
              <a:ext uri="{FF2B5EF4-FFF2-40B4-BE49-F238E27FC236}">
                <a16:creationId xmlns:a16="http://schemas.microsoft.com/office/drawing/2014/main" id="{1C13F63C-F412-2CB9-EF1E-145D77A0C0CD}"/>
              </a:ext>
            </a:extLst>
          </p:cNvPr>
          <p:cNvSpPr>
            <a:spLocks noGrp="1"/>
          </p:cNvSpPr>
          <p:nvPr>
            <p:ph idx="1"/>
          </p:nvPr>
        </p:nvSpPr>
        <p:spPr>
          <a:xfrm>
            <a:off x="755484" y="2459116"/>
            <a:ext cx="3702579" cy="3524823"/>
          </a:xfrm>
        </p:spPr>
        <p:txBody>
          <a:bodyPr>
            <a:normAutofit/>
          </a:bodyPr>
          <a:lstStyle/>
          <a:p>
            <a:endParaRPr lang="en-IN" sz="1600" b="0" i="0" u="none" strike="noStrike" baseline="0">
              <a:solidFill>
                <a:srgbClr val="FFFFFF"/>
              </a:solidFill>
              <a:latin typeface="Lucida Sans Unicode" panose="020B0602030504020204" pitchFamily="34" charset="0"/>
            </a:endParaRPr>
          </a:p>
          <a:p>
            <a:endParaRPr lang="en-US" sz="1600" b="0" i="0" u="none" strike="noStrike" baseline="0">
              <a:solidFill>
                <a:srgbClr val="FFFFFF"/>
              </a:solidFill>
              <a:latin typeface="Lucida Sans Unicode" panose="020B0602030504020204" pitchFamily="34" charset="0"/>
            </a:endParaRPr>
          </a:p>
          <a:p>
            <a:r>
              <a:rPr lang="en-US" sz="1600" b="0" i="0" u="none" strike="noStrike" baseline="0">
                <a:solidFill>
                  <a:srgbClr val="FFFFFF"/>
                </a:solidFill>
                <a:latin typeface="Lucida Sans Unicode" panose="020B0602030504020204" pitchFamily="34" charset="0"/>
              </a:rPr>
              <a:t>The pie chart represents the proportion of applicants working in different departments.</a:t>
            </a:r>
          </a:p>
          <a:p>
            <a:endParaRPr lang="en-US" sz="1600" b="0" i="0" u="none" strike="noStrike" baseline="0">
              <a:solidFill>
                <a:srgbClr val="FFFFFF"/>
              </a:solidFill>
              <a:latin typeface="Lucida Sans Unicode" panose="020B0602030504020204" pitchFamily="34" charset="0"/>
            </a:endParaRPr>
          </a:p>
          <a:p>
            <a:r>
              <a:rPr lang="en-US" sz="1600" b="0" i="0" u="none" strike="noStrike" baseline="0">
                <a:solidFill>
                  <a:srgbClr val="FFFFFF"/>
                </a:solidFill>
                <a:latin typeface="Lucida Sans Unicode" panose="020B0602030504020204" pitchFamily="34" charset="0"/>
              </a:rPr>
              <a:t>4694 applicants were hired out of 7164 application ids.</a:t>
            </a:r>
          </a:p>
          <a:p>
            <a:endParaRPr lang="en-IN" sz="1600" b="0" i="0" u="none" strike="noStrike" baseline="0">
              <a:solidFill>
                <a:srgbClr val="FFFFFF"/>
              </a:solidFill>
              <a:latin typeface="Lucida Sans Unicode" panose="020B0602030504020204" pitchFamily="34" charset="0"/>
            </a:endParaRPr>
          </a:p>
          <a:p>
            <a:r>
              <a:rPr lang="en-US" sz="1600" b="0" i="0" u="none" strike="noStrike" baseline="0">
                <a:solidFill>
                  <a:srgbClr val="FFFFFF"/>
                </a:solidFill>
                <a:latin typeface="Lucida Sans Unicode" panose="020B0602030504020204" pitchFamily="34" charset="0"/>
              </a:rPr>
              <a:t>Majority of applicants were hired in operations department.</a:t>
            </a:r>
          </a:p>
          <a:p>
            <a:endParaRPr lang="en-IN" sz="1600" b="0" i="0" u="none" strike="noStrike" baseline="0">
              <a:solidFill>
                <a:srgbClr val="FFFFFF"/>
              </a:solidFill>
              <a:latin typeface="Lucida Sans Unicode" panose="020B0602030504020204" pitchFamily="34" charset="0"/>
            </a:endParaRPr>
          </a:p>
          <a:p>
            <a:endParaRPr lang="en-IN" sz="1600">
              <a:solidFill>
                <a:srgbClr val="FFFFFF"/>
              </a:solidFill>
            </a:endParaRPr>
          </a:p>
        </p:txBody>
      </p:sp>
      <p:graphicFrame>
        <p:nvGraphicFramePr>
          <p:cNvPr id="4" name="Chart 3">
            <a:extLst>
              <a:ext uri="{FF2B5EF4-FFF2-40B4-BE49-F238E27FC236}">
                <a16:creationId xmlns:a16="http://schemas.microsoft.com/office/drawing/2014/main" id="{DC8C7815-FF00-C8E7-194D-ECAB47FD09B0}"/>
              </a:ext>
            </a:extLst>
          </p:cNvPr>
          <p:cNvGraphicFramePr>
            <a:graphicFrameLocks/>
          </p:cNvGraphicFramePr>
          <p:nvPr>
            <p:extLst>
              <p:ext uri="{D42A27DB-BD31-4B8C-83A1-F6EECF244321}">
                <p14:modId xmlns:p14="http://schemas.microsoft.com/office/powerpoint/2010/main" val="2907050607"/>
              </p:ext>
            </p:extLst>
          </p:nvPr>
        </p:nvGraphicFramePr>
        <p:xfrm>
          <a:off x="5224459" y="787114"/>
          <a:ext cx="6853241" cy="528377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68667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17" y="-1"/>
            <a:ext cx="5213267" cy="6883030"/>
            <a:chOff x="-19217" y="-1"/>
            <a:chExt cx="5213267" cy="6883030"/>
          </a:xfrm>
        </p:grpSpPr>
        <p:sp>
          <p:nvSpPr>
            <p:cNvPr id="10" name="Rectangle 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CF7EBE0-6ABA-B52D-281A-82A699F3BE8F}"/>
              </a:ext>
            </a:extLst>
          </p:cNvPr>
          <p:cNvSpPr>
            <a:spLocks noGrp="1"/>
          </p:cNvSpPr>
          <p:nvPr>
            <p:ph type="title"/>
          </p:nvPr>
        </p:nvSpPr>
        <p:spPr>
          <a:xfrm>
            <a:off x="755484" y="739835"/>
            <a:ext cx="3702580" cy="1616203"/>
          </a:xfrm>
        </p:spPr>
        <p:txBody>
          <a:bodyPr anchor="b">
            <a:normAutofit/>
          </a:bodyPr>
          <a:lstStyle/>
          <a:p>
            <a:r>
              <a:rPr lang="en-IN" sz="3200" b="1" i="0">
                <a:solidFill>
                  <a:srgbClr val="FFFFFF"/>
                </a:solidFill>
                <a:effectLst/>
                <a:latin typeface="Manrope"/>
              </a:rPr>
              <a:t>Position Tier Analysis</a:t>
            </a:r>
            <a:endParaRPr lang="en-IN" sz="3200">
              <a:solidFill>
                <a:srgbClr val="FFFFFF"/>
              </a:solidFill>
            </a:endParaRPr>
          </a:p>
        </p:txBody>
      </p:sp>
      <p:sp>
        <p:nvSpPr>
          <p:cNvPr id="3" name="Content Placeholder 2">
            <a:extLst>
              <a:ext uri="{FF2B5EF4-FFF2-40B4-BE49-F238E27FC236}">
                <a16:creationId xmlns:a16="http://schemas.microsoft.com/office/drawing/2014/main" id="{CDFC15DA-9677-3B18-C71F-29EFF3369688}"/>
              </a:ext>
            </a:extLst>
          </p:cNvPr>
          <p:cNvSpPr>
            <a:spLocks noGrp="1"/>
          </p:cNvSpPr>
          <p:nvPr>
            <p:ph idx="1"/>
          </p:nvPr>
        </p:nvSpPr>
        <p:spPr>
          <a:xfrm>
            <a:off x="755484" y="2459116"/>
            <a:ext cx="3702579" cy="3524823"/>
          </a:xfrm>
        </p:spPr>
        <p:txBody>
          <a:bodyPr>
            <a:normAutofit/>
          </a:bodyPr>
          <a:lstStyle/>
          <a:p>
            <a:pPr marL="0" indent="0">
              <a:buNone/>
            </a:pPr>
            <a:r>
              <a:rPr lang="en-US" sz="2000" b="0" i="0" u="none" strike="noStrike" baseline="0">
                <a:solidFill>
                  <a:srgbClr val="FFFFFF"/>
                </a:solidFill>
                <a:latin typeface="Lucida Sans Unicode" panose="020B0602030504020204" pitchFamily="34" charset="0"/>
              </a:rPr>
              <a:t>Total of 15 different tiers are present in this company.</a:t>
            </a:r>
            <a:endParaRPr lang="en-IN" sz="2000">
              <a:solidFill>
                <a:srgbClr val="FFFFFF"/>
              </a:solidFill>
            </a:endParaRPr>
          </a:p>
        </p:txBody>
      </p:sp>
      <p:graphicFrame>
        <p:nvGraphicFramePr>
          <p:cNvPr id="4" name="Chart 3">
            <a:extLst>
              <a:ext uri="{FF2B5EF4-FFF2-40B4-BE49-F238E27FC236}">
                <a16:creationId xmlns:a16="http://schemas.microsoft.com/office/drawing/2014/main" id="{97FBFFEC-98E9-8DB6-F687-D53A889EF1F2}"/>
              </a:ext>
            </a:extLst>
          </p:cNvPr>
          <p:cNvGraphicFramePr>
            <a:graphicFrameLocks/>
          </p:cNvGraphicFramePr>
          <p:nvPr>
            <p:extLst>
              <p:ext uri="{D42A27DB-BD31-4B8C-83A1-F6EECF244321}">
                <p14:modId xmlns:p14="http://schemas.microsoft.com/office/powerpoint/2010/main" val="1185015438"/>
              </p:ext>
            </p:extLst>
          </p:nvPr>
        </p:nvGraphicFramePr>
        <p:xfrm>
          <a:off x="5457825" y="787114"/>
          <a:ext cx="6448425" cy="528377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690431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1F11F8-7ED3-0712-DB3C-3ABDF3777709}"/>
              </a:ext>
            </a:extLst>
          </p:cNvPr>
          <p:cNvSpPr>
            <a:spLocks noGrp="1"/>
          </p:cNvSpPr>
          <p:nvPr>
            <p:ph type="title"/>
          </p:nvPr>
        </p:nvSpPr>
        <p:spPr>
          <a:xfrm>
            <a:off x="1371597" y="348865"/>
            <a:ext cx="10044023" cy="877729"/>
          </a:xfrm>
        </p:spPr>
        <p:txBody>
          <a:bodyPr anchor="ctr">
            <a:normAutofit/>
          </a:bodyPr>
          <a:lstStyle/>
          <a:p>
            <a:r>
              <a:rPr lang="en-IN" sz="4000" b="1" i="0">
                <a:solidFill>
                  <a:srgbClr val="FFFFFF"/>
                </a:solidFill>
                <a:effectLst/>
                <a:latin typeface="Söhne"/>
              </a:rPr>
              <a:t>Recommendations:</a:t>
            </a:r>
            <a:endParaRPr lang="en-IN" sz="4000">
              <a:solidFill>
                <a:srgbClr val="FFFFFF"/>
              </a:solidFill>
            </a:endParaRPr>
          </a:p>
        </p:txBody>
      </p:sp>
      <p:graphicFrame>
        <p:nvGraphicFramePr>
          <p:cNvPr id="28" name="Content Placeholder 2">
            <a:extLst>
              <a:ext uri="{FF2B5EF4-FFF2-40B4-BE49-F238E27FC236}">
                <a16:creationId xmlns:a16="http://schemas.microsoft.com/office/drawing/2014/main" id="{8E2457FE-9100-E7EF-FA35-476EE8A52A57}"/>
              </a:ext>
            </a:extLst>
          </p:cNvPr>
          <p:cNvGraphicFramePr>
            <a:graphicFrameLocks noGrp="1"/>
          </p:cNvGraphicFramePr>
          <p:nvPr>
            <p:ph idx="1"/>
            <p:extLst>
              <p:ext uri="{D42A27DB-BD31-4B8C-83A1-F6EECF244321}">
                <p14:modId xmlns:p14="http://schemas.microsoft.com/office/powerpoint/2010/main" val="4292789479"/>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719921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D3C8D47-FC0B-3237-771E-A85E19D1E415}"/>
              </a:ext>
            </a:extLst>
          </p:cNvPr>
          <p:cNvSpPr>
            <a:spLocks noGrp="1"/>
          </p:cNvSpPr>
          <p:nvPr>
            <p:ph type="title"/>
          </p:nvPr>
        </p:nvSpPr>
        <p:spPr>
          <a:xfrm>
            <a:off x="1371597" y="348865"/>
            <a:ext cx="10044023" cy="877729"/>
          </a:xfrm>
        </p:spPr>
        <p:txBody>
          <a:bodyPr anchor="ctr">
            <a:normAutofit/>
          </a:bodyPr>
          <a:lstStyle/>
          <a:p>
            <a:r>
              <a:rPr lang="en-IN" sz="4000" b="1" i="0">
                <a:solidFill>
                  <a:srgbClr val="FFFFFF"/>
                </a:solidFill>
                <a:effectLst/>
                <a:latin typeface="Manrope"/>
              </a:rPr>
              <a:t>Result</a:t>
            </a:r>
            <a:endParaRPr lang="en-IN" sz="4000">
              <a:solidFill>
                <a:srgbClr val="FFFFFF"/>
              </a:solidFill>
            </a:endParaRPr>
          </a:p>
        </p:txBody>
      </p:sp>
      <p:graphicFrame>
        <p:nvGraphicFramePr>
          <p:cNvPr id="20" name="Content Placeholder 2">
            <a:extLst>
              <a:ext uri="{FF2B5EF4-FFF2-40B4-BE49-F238E27FC236}">
                <a16:creationId xmlns:a16="http://schemas.microsoft.com/office/drawing/2014/main" id="{B49F725A-EF56-1003-DBF0-53FBA372E527}"/>
              </a:ext>
            </a:extLst>
          </p:cNvPr>
          <p:cNvGraphicFramePr>
            <a:graphicFrameLocks noGrp="1"/>
          </p:cNvGraphicFramePr>
          <p:nvPr>
            <p:ph idx="1"/>
            <p:extLst>
              <p:ext uri="{D42A27DB-BD31-4B8C-83A1-F6EECF244321}">
                <p14:modId xmlns:p14="http://schemas.microsoft.com/office/powerpoint/2010/main" val="3975813589"/>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78217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thank you sign with blue and orange arrows">
            <a:extLst>
              <a:ext uri="{FF2B5EF4-FFF2-40B4-BE49-F238E27FC236}">
                <a16:creationId xmlns:a16="http://schemas.microsoft.com/office/drawing/2014/main" id="{48CAF0EB-CA12-21F1-FB01-B1AE1921A3B0}"/>
              </a:ext>
            </a:extLst>
          </p:cNvPr>
          <p:cNvPicPr>
            <a:picLocks noChangeAspect="1"/>
          </p:cNvPicPr>
          <p:nvPr/>
        </p:nvPicPr>
        <p:blipFill rotWithShape="1">
          <a:blip r:embed="rId2">
            <a:extLst>
              <a:ext uri="{28A0092B-C50C-407E-A947-70E740481C1C}">
                <a14:useLocalDpi xmlns:a14="http://schemas.microsoft.com/office/drawing/2010/main" val="0"/>
              </a:ext>
            </a:extLst>
          </a:blip>
          <a:srcRect t="12438" b="12576"/>
          <a:stretch/>
        </p:blipFill>
        <p:spPr>
          <a:xfrm>
            <a:off x="20" y="1282"/>
            <a:ext cx="12191980" cy="6856718"/>
          </a:xfrm>
          <a:prstGeom prst="rect">
            <a:avLst/>
          </a:prstGeom>
        </p:spPr>
      </p:pic>
    </p:spTree>
    <p:extLst>
      <p:ext uri="{BB962C8B-B14F-4D97-AF65-F5344CB8AC3E}">
        <p14:creationId xmlns:p14="http://schemas.microsoft.com/office/powerpoint/2010/main" val="1274976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utoShape 2">
            <a:extLst>
              <a:ext uri="{FF2B5EF4-FFF2-40B4-BE49-F238E27FC236}">
                <a16:creationId xmlns:a16="http://schemas.microsoft.com/office/drawing/2014/main" id="{186B2EAF-EF89-761C-761A-59B3ABA4E246}"/>
              </a:ext>
            </a:extLst>
          </p:cNvPr>
          <p:cNvSpPr>
            <a:spLocks noGrp="1" noChangeAspect="1" noChangeArrowheads="1"/>
          </p:cNvSpPr>
          <p:nvPr>
            <p:ph type="title"/>
          </p:nvPr>
        </p:nvSpPr>
        <p:spPr bwMode="auto">
          <a:xfrm>
            <a:off x="5297762" y="329184"/>
            <a:ext cx="6251110" cy="1783080"/>
          </a:xfrm>
          <a:prstGeom prst="rect">
            <a:avLst/>
          </a:prstGeom>
          <a:extLst>
            <a:ext uri="{909E8E84-426E-40DD-AFC4-6F175D3DCCD1}">
              <a14:hiddenFill xmlns:a14="http://schemas.microsoft.com/office/drawing/2010/main">
                <a:solidFill>
                  <a:srgbClr val="FFFFFF"/>
                </a:solidFill>
              </a14:hiddenFill>
            </a:ext>
          </a:extLst>
        </p:spPr>
        <p:txBody>
          <a:bodyPr vert="horz" lIns="91440" tIns="45720" rIns="91440" bIns="45720" numCol="1" anchor="b" anchorCtr="0" compatLnSpc="1">
            <a:prstTxWarp prst="textNoShape">
              <a:avLst/>
            </a:prstTxWarp>
            <a:normAutofit/>
          </a:bodyPr>
          <a:lstStyle/>
          <a:p>
            <a:r>
              <a:rPr lang="en-IN" sz="5400" b="1" i="0">
                <a:effectLst/>
                <a:latin typeface="DM Sans" pitchFamily="2" charset="0"/>
              </a:rPr>
              <a:t>Project Description</a:t>
            </a:r>
            <a:endParaRPr lang="en-IN" sz="5400" b="1"/>
          </a:p>
        </p:txBody>
      </p:sp>
      <p:pic>
        <p:nvPicPr>
          <p:cNvPr id="40" name="Picture 39" descr="People at the meeting desk">
            <a:extLst>
              <a:ext uri="{FF2B5EF4-FFF2-40B4-BE49-F238E27FC236}">
                <a16:creationId xmlns:a16="http://schemas.microsoft.com/office/drawing/2014/main" id="{5C715CB8-E9F1-3EB8-5261-84998926BF92}"/>
              </a:ext>
            </a:extLst>
          </p:cNvPr>
          <p:cNvPicPr>
            <a:picLocks noChangeAspect="1"/>
          </p:cNvPicPr>
          <p:nvPr/>
        </p:nvPicPr>
        <p:blipFill rotWithShape="1">
          <a:blip r:embed="rId2"/>
          <a:srcRect l="26374" r="35426"/>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49"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FD2C1A1-2009-4FE2-7949-9C53544265BB}"/>
              </a:ext>
            </a:extLst>
          </p:cNvPr>
          <p:cNvSpPr>
            <a:spLocks noGrp="1"/>
          </p:cNvSpPr>
          <p:nvPr>
            <p:ph idx="1"/>
          </p:nvPr>
        </p:nvSpPr>
        <p:spPr>
          <a:xfrm>
            <a:off x="5297762" y="2706624"/>
            <a:ext cx="6251110" cy="3483864"/>
          </a:xfrm>
        </p:spPr>
        <p:txBody>
          <a:bodyPr>
            <a:normAutofit/>
          </a:bodyPr>
          <a:lstStyle/>
          <a:p>
            <a:pPr marL="0" indent="0">
              <a:buNone/>
            </a:pPr>
            <a:r>
              <a:rPr lang="en-US" sz="2200" b="0" i="0">
                <a:effectLst/>
                <a:latin typeface="Söhne"/>
              </a:rPr>
              <a:t>In this project, we wanted to dig into how our big company hires new people. Think of it like checking out the cool patterns and trends in how we bring in new team members. Our main aim was to use smart data techniques to help us make better choices and do things more smoothly the next time we hire new folks. We zoomed in on stuff like figuring out if we have a good mix of guys and gals, how we decide on salaries, which departments people end up in, and what kind of roles they get.</a:t>
            </a:r>
            <a:endParaRPr lang="en-IN" sz="2200"/>
          </a:p>
        </p:txBody>
      </p:sp>
    </p:spTree>
    <p:extLst>
      <p:ext uri="{BB962C8B-B14F-4D97-AF65-F5344CB8AC3E}">
        <p14:creationId xmlns:p14="http://schemas.microsoft.com/office/powerpoint/2010/main" val="1222410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FB099A3-A2D1-C4F9-A32C-78C1FF4DEE30}"/>
              </a:ext>
            </a:extLst>
          </p:cNvPr>
          <p:cNvSpPr>
            <a:spLocks noGrp="1"/>
          </p:cNvSpPr>
          <p:nvPr>
            <p:ph type="title"/>
          </p:nvPr>
        </p:nvSpPr>
        <p:spPr>
          <a:xfrm>
            <a:off x="1371597" y="348865"/>
            <a:ext cx="10044023" cy="877729"/>
          </a:xfrm>
        </p:spPr>
        <p:txBody>
          <a:bodyPr anchor="ctr">
            <a:normAutofit/>
          </a:bodyPr>
          <a:lstStyle/>
          <a:p>
            <a:r>
              <a:rPr lang="en-IN" sz="4000" b="0" i="0">
                <a:solidFill>
                  <a:srgbClr val="FFFFFF"/>
                </a:solidFill>
                <a:effectLst/>
                <a:latin typeface="ff1"/>
              </a:rPr>
              <a:t>Approach </a:t>
            </a:r>
            <a:endParaRPr lang="en-IN" sz="4000">
              <a:solidFill>
                <a:srgbClr val="FFFFFF"/>
              </a:solidFill>
            </a:endParaRPr>
          </a:p>
        </p:txBody>
      </p:sp>
      <p:graphicFrame>
        <p:nvGraphicFramePr>
          <p:cNvPr id="5" name="Content Placeholder 2">
            <a:extLst>
              <a:ext uri="{FF2B5EF4-FFF2-40B4-BE49-F238E27FC236}">
                <a16:creationId xmlns:a16="http://schemas.microsoft.com/office/drawing/2014/main" id="{8F7F5BD1-7EEB-7997-1F63-924278ABDF25}"/>
              </a:ext>
            </a:extLst>
          </p:cNvPr>
          <p:cNvGraphicFramePr>
            <a:graphicFrameLocks noGrp="1"/>
          </p:cNvGraphicFramePr>
          <p:nvPr>
            <p:ph idx="1"/>
            <p:extLst>
              <p:ext uri="{D42A27DB-BD31-4B8C-83A1-F6EECF244321}">
                <p14:modId xmlns:p14="http://schemas.microsoft.com/office/powerpoint/2010/main" val="1211848790"/>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328357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erson using laptop computer">
            <a:extLst>
              <a:ext uri="{FF2B5EF4-FFF2-40B4-BE49-F238E27FC236}">
                <a16:creationId xmlns:a16="http://schemas.microsoft.com/office/drawing/2014/main" id="{967AD90C-6D0A-DF8E-327F-714AA4587E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 y="0"/>
            <a:ext cx="12062460" cy="2505075"/>
          </a:xfrm>
          <a:prstGeom prst="rect">
            <a:avLst/>
          </a:prstGeom>
        </p:spPr>
      </p:pic>
      <p:sp>
        <p:nvSpPr>
          <p:cNvPr id="2" name="Title 1">
            <a:extLst>
              <a:ext uri="{FF2B5EF4-FFF2-40B4-BE49-F238E27FC236}">
                <a16:creationId xmlns:a16="http://schemas.microsoft.com/office/drawing/2014/main" id="{8FBB9DAA-DC6C-C25C-BF30-405D82C08C0B}"/>
              </a:ext>
            </a:extLst>
          </p:cNvPr>
          <p:cNvSpPr>
            <a:spLocks noGrp="1"/>
          </p:cNvSpPr>
          <p:nvPr>
            <p:ph type="title"/>
          </p:nvPr>
        </p:nvSpPr>
        <p:spPr/>
        <p:txBody>
          <a:bodyPr/>
          <a:lstStyle/>
          <a:p>
            <a:r>
              <a:rPr lang="en-IN" b="1" i="0" dirty="0">
                <a:solidFill>
                  <a:schemeClr val="bg1"/>
                </a:solidFill>
                <a:effectLst/>
                <a:latin typeface="Manrope"/>
              </a:rPr>
              <a:t>Tech-Stack Used</a:t>
            </a:r>
            <a:endParaRPr lang="en-IN" dirty="0">
              <a:solidFill>
                <a:schemeClr val="bg1"/>
              </a:solidFill>
            </a:endParaRPr>
          </a:p>
        </p:txBody>
      </p:sp>
      <p:sp>
        <p:nvSpPr>
          <p:cNvPr id="4" name="Text Placeholder 3">
            <a:extLst>
              <a:ext uri="{FF2B5EF4-FFF2-40B4-BE49-F238E27FC236}">
                <a16:creationId xmlns:a16="http://schemas.microsoft.com/office/drawing/2014/main" id="{956BD6CA-CEB5-9087-A15F-A95A35BF3F47}"/>
              </a:ext>
            </a:extLst>
          </p:cNvPr>
          <p:cNvSpPr>
            <a:spLocks noGrp="1"/>
          </p:cNvSpPr>
          <p:nvPr>
            <p:ph type="body" idx="1"/>
          </p:nvPr>
        </p:nvSpPr>
        <p:spPr>
          <a:xfrm>
            <a:off x="836612" y="3017044"/>
            <a:ext cx="5157787" cy="823912"/>
          </a:xfrm>
        </p:spPr>
        <p:txBody>
          <a:bodyPr/>
          <a:lstStyle/>
          <a:p>
            <a:r>
              <a:rPr lang="en-IN" b="0" i="0" dirty="0">
                <a:solidFill>
                  <a:srgbClr val="8492A6"/>
                </a:solidFill>
                <a:effectLst/>
                <a:latin typeface="Manrope"/>
              </a:rPr>
              <a:t>software</a:t>
            </a:r>
            <a:endParaRPr lang="en-IN" dirty="0"/>
          </a:p>
        </p:txBody>
      </p:sp>
      <p:sp>
        <p:nvSpPr>
          <p:cNvPr id="3" name="Content Placeholder 2">
            <a:extLst>
              <a:ext uri="{FF2B5EF4-FFF2-40B4-BE49-F238E27FC236}">
                <a16:creationId xmlns:a16="http://schemas.microsoft.com/office/drawing/2014/main" id="{263D5BC2-45A4-CFC5-12B0-2F673E84B29D}"/>
              </a:ext>
            </a:extLst>
          </p:cNvPr>
          <p:cNvSpPr>
            <a:spLocks noGrp="1"/>
          </p:cNvSpPr>
          <p:nvPr>
            <p:ph sz="half" idx="2"/>
          </p:nvPr>
        </p:nvSpPr>
        <p:spPr>
          <a:xfrm>
            <a:off x="839788" y="4010025"/>
            <a:ext cx="5157787" cy="2179638"/>
          </a:xfrm>
        </p:spPr>
        <p:txBody>
          <a:bodyPr/>
          <a:lstStyle/>
          <a:p>
            <a:pPr marL="0" indent="0">
              <a:buNone/>
            </a:pPr>
            <a:r>
              <a:rPr lang="en-IN" dirty="0"/>
              <a:t>Microsoft Excel 365</a:t>
            </a:r>
          </a:p>
        </p:txBody>
      </p:sp>
      <p:sp>
        <p:nvSpPr>
          <p:cNvPr id="5" name="Text Placeholder 4">
            <a:extLst>
              <a:ext uri="{FF2B5EF4-FFF2-40B4-BE49-F238E27FC236}">
                <a16:creationId xmlns:a16="http://schemas.microsoft.com/office/drawing/2014/main" id="{2CBF866F-1129-E0F6-35E9-EA824C7D3B95}"/>
              </a:ext>
            </a:extLst>
          </p:cNvPr>
          <p:cNvSpPr>
            <a:spLocks noGrp="1"/>
          </p:cNvSpPr>
          <p:nvPr>
            <p:ph type="body" sz="quarter" idx="3"/>
          </p:nvPr>
        </p:nvSpPr>
        <p:spPr>
          <a:xfrm>
            <a:off x="6248400" y="3026570"/>
            <a:ext cx="5183188" cy="823912"/>
          </a:xfrm>
        </p:spPr>
        <p:txBody>
          <a:bodyPr/>
          <a:lstStyle/>
          <a:p>
            <a:r>
              <a:rPr lang="en-IN" b="0" i="0" dirty="0">
                <a:solidFill>
                  <a:srgbClr val="4C5966"/>
                </a:solidFill>
                <a:effectLst/>
                <a:latin typeface="DM Sans" pitchFamily="2" charset="0"/>
              </a:rPr>
              <a:t>Resources used</a:t>
            </a:r>
            <a:endParaRPr lang="en-IN" dirty="0"/>
          </a:p>
        </p:txBody>
      </p:sp>
      <p:graphicFrame>
        <p:nvGraphicFramePr>
          <p:cNvPr id="10" name="Content Placeholder 5">
            <a:extLst>
              <a:ext uri="{FF2B5EF4-FFF2-40B4-BE49-F238E27FC236}">
                <a16:creationId xmlns:a16="http://schemas.microsoft.com/office/drawing/2014/main" id="{89DE060B-73F8-CE9B-C474-940D77127CBB}"/>
              </a:ext>
            </a:extLst>
          </p:cNvPr>
          <p:cNvGraphicFramePr>
            <a:graphicFrameLocks noGrp="1"/>
          </p:cNvGraphicFramePr>
          <p:nvPr>
            <p:ph sz="quarter" idx="4"/>
            <p:extLst>
              <p:ext uri="{D42A27DB-BD31-4B8C-83A1-F6EECF244321}">
                <p14:modId xmlns:p14="http://schemas.microsoft.com/office/powerpoint/2010/main" val="2266704056"/>
              </p:ext>
            </p:extLst>
          </p:nvPr>
        </p:nvGraphicFramePr>
        <p:xfrm>
          <a:off x="6172200" y="2505075"/>
          <a:ext cx="5183188" cy="36845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logo with a link chain">
            <a:hlinkClick r:id="rId8"/>
            <a:extLst>
              <a:ext uri="{FF2B5EF4-FFF2-40B4-BE49-F238E27FC236}">
                <a16:creationId xmlns:a16="http://schemas.microsoft.com/office/drawing/2014/main" id="{5FB36496-1419-8B33-59F1-2D46837A4EA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9540" y="4858113"/>
            <a:ext cx="4829175" cy="1758098"/>
          </a:xfrm>
          <a:prstGeom prst="rect">
            <a:avLst/>
          </a:prstGeom>
        </p:spPr>
      </p:pic>
    </p:spTree>
    <p:extLst>
      <p:ext uri="{BB962C8B-B14F-4D97-AF65-F5344CB8AC3E}">
        <p14:creationId xmlns:p14="http://schemas.microsoft.com/office/powerpoint/2010/main" val="2524187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F5F2893E-882E-62D6-01D0-08FAB14367B6}"/>
              </a:ext>
            </a:extLst>
          </p:cNvPr>
          <p:cNvSpPr>
            <a:spLocks noGrp="1"/>
          </p:cNvSpPr>
          <p:nvPr>
            <p:ph type="title"/>
          </p:nvPr>
        </p:nvSpPr>
        <p:spPr>
          <a:xfrm>
            <a:off x="1371597" y="348865"/>
            <a:ext cx="10044023" cy="877729"/>
          </a:xfrm>
        </p:spPr>
        <p:txBody>
          <a:bodyPr anchor="ctr">
            <a:normAutofit/>
          </a:bodyPr>
          <a:lstStyle/>
          <a:p>
            <a:r>
              <a:rPr lang="en-IN" sz="4000" b="1" i="0">
                <a:solidFill>
                  <a:srgbClr val="FFFFFF"/>
                </a:solidFill>
                <a:effectLst/>
                <a:latin typeface="Söhne"/>
              </a:rPr>
              <a:t>Specific Task Insights:</a:t>
            </a:r>
            <a:endParaRPr lang="en-IN" sz="4000">
              <a:solidFill>
                <a:srgbClr val="FFFFFF"/>
              </a:solidFill>
            </a:endParaRPr>
          </a:p>
        </p:txBody>
      </p:sp>
      <p:graphicFrame>
        <p:nvGraphicFramePr>
          <p:cNvPr id="36" name="Content Placeholder 7">
            <a:extLst>
              <a:ext uri="{FF2B5EF4-FFF2-40B4-BE49-F238E27FC236}">
                <a16:creationId xmlns:a16="http://schemas.microsoft.com/office/drawing/2014/main" id="{C57EE716-80C9-52F0-80C2-085594857479}"/>
              </a:ext>
            </a:extLst>
          </p:cNvPr>
          <p:cNvGraphicFramePr>
            <a:graphicFrameLocks noGrp="1"/>
          </p:cNvGraphicFramePr>
          <p:nvPr>
            <p:ph idx="1"/>
            <p:extLst>
              <p:ext uri="{D42A27DB-BD31-4B8C-83A1-F6EECF244321}">
                <p14:modId xmlns:p14="http://schemas.microsoft.com/office/powerpoint/2010/main" val="1098517675"/>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54296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Shape 55">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Rectangle 57">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F5F2893E-882E-62D6-01D0-08FAB14367B6}"/>
              </a:ext>
            </a:extLst>
          </p:cNvPr>
          <p:cNvSpPr>
            <a:spLocks noGrp="1"/>
          </p:cNvSpPr>
          <p:nvPr>
            <p:ph type="title"/>
          </p:nvPr>
        </p:nvSpPr>
        <p:spPr>
          <a:xfrm>
            <a:off x="586478" y="1683756"/>
            <a:ext cx="3115265" cy="2396359"/>
          </a:xfrm>
        </p:spPr>
        <p:txBody>
          <a:bodyPr anchor="b">
            <a:normAutofit/>
          </a:bodyPr>
          <a:lstStyle/>
          <a:p>
            <a:pPr algn="r"/>
            <a:r>
              <a:rPr lang="en-IN" sz="4000" b="1" i="0">
                <a:solidFill>
                  <a:srgbClr val="FFFFFF"/>
                </a:solidFill>
                <a:effectLst/>
                <a:latin typeface="Söhne"/>
              </a:rPr>
              <a:t>Key Findings:</a:t>
            </a:r>
            <a:endParaRPr lang="en-IN" sz="4000">
              <a:solidFill>
                <a:srgbClr val="FFFFFF"/>
              </a:solidFill>
            </a:endParaRPr>
          </a:p>
        </p:txBody>
      </p:sp>
      <p:graphicFrame>
        <p:nvGraphicFramePr>
          <p:cNvPr id="44" name="Content Placeholder 7">
            <a:extLst>
              <a:ext uri="{FF2B5EF4-FFF2-40B4-BE49-F238E27FC236}">
                <a16:creationId xmlns:a16="http://schemas.microsoft.com/office/drawing/2014/main" id="{CF1ABEDA-BEF2-363B-1D54-BFC90083B10E}"/>
              </a:ext>
            </a:extLst>
          </p:cNvPr>
          <p:cNvGraphicFramePr>
            <a:graphicFrameLocks noGrp="1"/>
          </p:cNvGraphicFramePr>
          <p:nvPr>
            <p:ph idx="1"/>
            <p:extLst>
              <p:ext uri="{D42A27DB-BD31-4B8C-83A1-F6EECF244321}">
                <p14:modId xmlns:p14="http://schemas.microsoft.com/office/powerpoint/2010/main" val="2844105596"/>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69314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74A2FA-2043-31E5-1C31-44E46B05FC38}"/>
              </a:ext>
            </a:extLst>
          </p:cNvPr>
          <p:cNvSpPr>
            <a:spLocks noGrp="1"/>
          </p:cNvSpPr>
          <p:nvPr>
            <p:ph type="title"/>
          </p:nvPr>
        </p:nvSpPr>
        <p:spPr>
          <a:xfrm>
            <a:off x="1371597" y="348865"/>
            <a:ext cx="10044023" cy="877729"/>
          </a:xfrm>
        </p:spPr>
        <p:txBody>
          <a:bodyPr anchor="ctr">
            <a:normAutofit/>
          </a:bodyPr>
          <a:lstStyle/>
          <a:p>
            <a:r>
              <a:rPr lang="en-IN" sz="4000" b="1" i="0" u="none" strike="noStrike" baseline="0">
                <a:solidFill>
                  <a:srgbClr val="FFFFFF"/>
                </a:solidFill>
                <a:latin typeface="Verdana" panose="020B0604030504040204" pitchFamily="34" charset="0"/>
              </a:rPr>
              <a:t>Approach</a:t>
            </a:r>
            <a:endParaRPr lang="en-IN" sz="4000" b="1">
              <a:solidFill>
                <a:srgbClr val="FFFFFF"/>
              </a:solidFill>
            </a:endParaRPr>
          </a:p>
        </p:txBody>
      </p:sp>
      <p:graphicFrame>
        <p:nvGraphicFramePr>
          <p:cNvPr id="5" name="Content Placeholder 2">
            <a:extLst>
              <a:ext uri="{FF2B5EF4-FFF2-40B4-BE49-F238E27FC236}">
                <a16:creationId xmlns:a16="http://schemas.microsoft.com/office/drawing/2014/main" id="{B0575618-28E0-00C3-76F8-78F43EE1FF55}"/>
              </a:ext>
            </a:extLst>
          </p:cNvPr>
          <p:cNvGraphicFramePr>
            <a:graphicFrameLocks noGrp="1"/>
          </p:cNvGraphicFramePr>
          <p:nvPr>
            <p:ph idx="1"/>
            <p:extLst>
              <p:ext uri="{D42A27DB-BD31-4B8C-83A1-F6EECF244321}">
                <p14:modId xmlns:p14="http://schemas.microsoft.com/office/powerpoint/2010/main" val="2519173756"/>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11050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17" y="-1"/>
            <a:ext cx="5213267" cy="6883030"/>
            <a:chOff x="-19217" y="-1"/>
            <a:chExt cx="5213267" cy="6883030"/>
          </a:xfrm>
        </p:grpSpPr>
        <p:sp>
          <p:nvSpPr>
            <p:cNvPr id="13" name="Rectangle 12">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4989FA4-DC22-8AFF-189D-37C439BEC094}"/>
              </a:ext>
            </a:extLst>
          </p:cNvPr>
          <p:cNvSpPr>
            <a:spLocks noGrp="1"/>
          </p:cNvSpPr>
          <p:nvPr>
            <p:ph type="title"/>
          </p:nvPr>
        </p:nvSpPr>
        <p:spPr>
          <a:xfrm>
            <a:off x="755484" y="739835"/>
            <a:ext cx="3702580" cy="1616203"/>
          </a:xfrm>
        </p:spPr>
        <p:txBody>
          <a:bodyPr anchor="b">
            <a:normAutofit/>
          </a:bodyPr>
          <a:lstStyle/>
          <a:p>
            <a:r>
              <a:rPr lang="en-IN" sz="3200" b="0" i="0" u="none" strike="noStrike" baseline="0">
                <a:solidFill>
                  <a:srgbClr val="FFFFFF"/>
                </a:solidFill>
                <a:latin typeface="Verdana" panose="020B0604030504040204" pitchFamily="34" charset="0"/>
              </a:rPr>
              <a:t>HIRING</a:t>
            </a:r>
            <a:endParaRPr lang="en-IN" sz="3200">
              <a:solidFill>
                <a:srgbClr val="FFFFFF"/>
              </a:solidFill>
            </a:endParaRPr>
          </a:p>
        </p:txBody>
      </p:sp>
      <p:sp>
        <p:nvSpPr>
          <p:cNvPr id="3" name="Content Placeholder 2">
            <a:extLst>
              <a:ext uri="{FF2B5EF4-FFF2-40B4-BE49-F238E27FC236}">
                <a16:creationId xmlns:a16="http://schemas.microsoft.com/office/drawing/2014/main" id="{43D59CE2-38CA-E82C-EA21-71564F1D19FC}"/>
              </a:ext>
            </a:extLst>
          </p:cNvPr>
          <p:cNvSpPr>
            <a:spLocks noGrp="1"/>
          </p:cNvSpPr>
          <p:nvPr>
            <p:ph idx="1"/>
          </p:nvPr>
        </p:nvSpPr>
        <p:spPr>
          <a:xfrm>
            <a:off x="266700" y="2459116"/>
            <a:ext cx="4743450" cy="3524823"/>
          </a:xfrm>
        </p:spPr>
        <p:txBody>
          <a:bodyPr>
            <a:normAutofit/>
          </a:bodyPr>
          <a:lstStyle/>
          <a:p>
            <a:endParaRPr lang="en-IN" sz="1700" b="0" i="0" u="none" strike="noStrike" baseline="0" dirty="0">
              <a:solidFill>
                <a:srgbClr val="FFFFFF"/>
              </a:solidFill>
              <a:latin typeface="Wingdings" panose="05000000000000000000" pitchFamily="2" charset="2"/>
            </a:endParaRPr>
          </a:p>
          <a:p>
            <a:pPr marL="0" indent="0">
              <a:buNone/>
            </a:pPr>
            <a:r>
              <a:rPr lang="en-IN" sz="1700" b="0" i="0" u="none" strike="noStrike" baseline="0" dirty="0">
                <a:solidFill>
                  <a:srgbClr val="FFFFFF"/>
                </a:solidFill>
                <a:latin typeface="Wingdings" panose="05000000000000000000" pitchFamily="2" charset="2"/>
              </a:rPr>
              <a:t></a:t>
            </a:r>
            <a:r>
              <a:rPr lang="en-IN" sz="1700" dirty="0">
                <a:solidFill>
                  <a:srgbClr val="FFFFFF"/>
                </a:solidFill>
                <a:latin typeface="Lucida Sans Unicode" panose="020B0602030504020204" pitchFamily="34" charset="0"/>
              </a:rPr>
              <a:t>Number of </a:t>
            </a:r>
            <a:r>
              <a:rPr lang="en-IN" sz="1700" b="0" i="0" u="none" strike="noStrike" baseline="0" dirty="0">
                <a:solidFill>
                  <a:srgbClr val="FFFFFF"/>
                </a:solidFill>
                <a:latin typeface="Lucida Sans Unicode" panose="020B0602030504020204" pitchFamily="34" charset="0"/>
              </a:rPr>
              <a:t> Males are hired = 2565</a:t>
            </a:r>
          </a:p>
          <a:p>
            <a:pPr marL="0" indent="0">
              <a:buNone/>
            </a:pPr>
            <a:r>
              <a:rPr lang="en-IN" sz="1700" b="0" i="0" u="none" strike="noStrike" baseline="0" dirty="0">
                <a:solidFill>
                  <a:srgbClr val="FFFFFF"/>
                </a:solidFill>
                <a:latin typeface="Lucida Sans Unicode" panose="020B0602030504020204" pitchFamily="34" charset="0"/>
              </a:rPr>
              <a:t>(</a:t>
            </a:r>
            <a:r>
              <a:rPr lang="en-US" sz="1700" b="0" i="0" u="none" strike="noStrike" baseline="0" dirty="0">
                <a:solidFill>
                  <a:srgbClr val="FFFFFF"/>
                </a:solidFill>
                <a:latin typeface="Lucida Sans Unicode" panose="020B0602030504020204" pitchFamily="34" charset="0"/>
              </a:rPr>
              <a:t>=COUNTIFS(Employees[Gender],"</a:t>
            </a:r>
            <a:r>
              <a:rPr lang="en-US" sz="1700" b="0" i="0" u="none" strike="noStrike" baseline="0" dirty="0" err="1">
                <a:solidFill>
                  <a:srgbClr val="FFFFFF"/>
                </a:solidFill>
                <a:latin typeface="Lucida Sans Unicode" panose="020B0602030504020204" pitchFamily="34" charset="0"/>
              </a:rPr>
              <a:t>Male",Employees</a:t>
            </a:r>
            <a:r>
              <a:rPr lang="en-US" sz="1700" b="0" i="0" u="none" strike="noStrike" baseline="0" dirty="0">
                <a:solidFill>
                  <a:srgbClr val="FFFFFF"/>
                </a:solidFill>
                <a:latin typeface="Lucida Sans Unicode" panose="020B0602030504020204" pitchFamily="34" charset="0"/>
              </a:rPr>
              <a:t>[Status],"Hired")</a:t>
            </a:r>
            <a:endParaRPr lang="en-IN" sz="1700" b="0" i="0" u="none" strike="noStrike" baseline="0" dirty="0">
              <a:solidFill>
                <a:srgbClr val="FFFFFF"/>
              </a:solidFill>
              <a:latin typeface="Lucida Sans Unicode" panose="020B0602030504020204" pitchFamily="34" charset="0"/>
            </a:endParaRPr>
          </a:p>
          <a:p>
            <a:endParaRPr lang="en-IN" sz="1700" b="0" i="0" u="none" strike="noStrike" baseline="0" dirty="0">
              <a:solidFill>
                <a:srgbClr val="FFFFFF"/>
              </a:solidFill>
              <a:latin typeface="Lucida Sans Unicode" panose="020B0602030504020204" pitchFamily="34" charset="0"/>
            </a:endParaRPr>
          </a:p>
          <a:p>
            <a:pPr marL="0" indent="0">
              <a:buNone/>
            </a:pPr>
            <a:r>
              <a:rPr lang="en-IN" sz="1700" b="0" i="0" u="none" strike="noStrike" baseline="0" dirty="0">
                <a:solidFill>
                  <a:srgbClr val="FFFFFF"/>
                </a:solidFill>
                <a:latin typeface="Wingdings" panose="05000000000000000000" pitchFamily="2" charset="2"/>
              </a:rPr>
              <a:t></a:t>
            </a:r>
            <a:r>
              <a:rPr lang="en-IN" sz="1700" b="0" i="0" u="none" strike="noStrike" baseline="0" dirty="0">
                <a:solidFill>
                  <a:srgbClr val="FFFFFF"/>
                </a:solidFill>
                <a:latin typeface="Lucida Sans Unicode" panose="020B0602030504020204" pitchFamily="34" charset="0"/>
              </a:rPr>
              <a:t>Number of  Females are hired =1856</a:t>
            </a:r>
          </a:p>
          <a:p>
            <a:pPr marL="0" indent="0">
              <a:buNone/>
            </a:pPr>
            <a:r>
              <a:rPr lang="en-US" sz="1700" b="0" i="0" u="none" strike="noStrike" baseline="0" dirty="0">
                <a:solidFill>
                  <a:srgbClr val="FFFFFF"/>
                </a:solidFill>
                <a:latin typeface="Lucida Sans Unicode" panose="020B0602030504020204" pitchFamily="34" charset="0"/>
              </a:rPr>
              <a:t>=COUNTIFS(Employee[Gender],"</a:t>
            </a:r>
            <a:r>
              <a:rPr lang="en-US" sz="1700" b="0" i="0" u="none" strike="noStrike" baseline="0" dirty="0" err="1">
                <a:solidFill>
                  <a:srgbClr val="FFFFFF"/>
                </a:solidFill>
                <a:latin typeface="Lucida Sans Unicode" panose="020B0602030504020204" pitchFamily="34" charset="0"/>
              </a:rPr>
              <a:t>Female",Employee</a:t>
            </a:r>
            <a:r>
              <a:rPr lang="en-US" sz="1700" b="0" i="0" u="none" strike="noStrike" baseline="0" dirty="0">
                <a:solidFill>
                  <a:srgbClr val="FFFFFF"/>
                </a:solidFill>
                <a:latin typeface="Lucida Sans Unicode" panose="020B0602030504020204" pitchFamily="34" charset="0"/>
              </a:rPr>
              <a:t>[Status],"Hired")</a:t>
            </a:r>
            <a:endParaRPr lang="en-IN" sz="1700" b="0" i="0" u="none" strike="noStrike" baseline="0" dirty="0">
              <a:solidFill>
                <a:srgbClr val="FFFFFF"/>
              </a:solidFill>
              <a:latin typeface="Lucida Sans Unicode" panose="020B0602030504020204" pitchFamily="34" charset="0"/>
            </a:endParaRPr>
          </a:p>
          <a:p>
            <a:pPr marL="0" indent="0">
              <a:buNone/>
            </a:pPr>
            <a:endParaRPr lang="en-IN" sz="1700" dirty="0">
              <a:solidFill>
                <a:srgbClr val="FFFFFF"/>
              </a:solidFill>
            </a:endParaRPr>
          </a:p>
        </p:txBody>
      </p:sp>
      <p:graphicFrame>
        <p:nvGraphicFramePr>
          <p:cNvPr id="7" name="Chart 6">
            <a:extLst>
              <a:ext uri="{FF2B5EF4-FFF2-40B4-BE49-F238E27FC236}">
                <a16:creationId xmlns:a16="http://schemas.microsoft.com/office/drawing/2014/main" id="{8C34217E-7651-4CE8-9EC4-F078051394B4}"/>
              </a:ext>
            </a:extLst>
          </p:cNvPr>
          <p:cNvGraphicFramePr>
            <a:graphicFrameLocks/>
          </p:cNvGraphicFramePr>
          <p:nvPr>
            <p:extLst>
              <p:ext uri="{D42A27DB-BD31-4B8C-83A1-F6EECF244321}">
                <p14:modId xmlns:p14="http://schemas.microsoft.com/office/powerpoint/2010/main" val="3569912586"/>
              </p:ext>
            </p:extLst>
          </p:nvPr>
        </p:nvGraphicFramePr>
        <p:xfrm>
          <a:off x="6005304" y="787114"/>
          <a:ext cx="5407002" cy="528377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25181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51D6A4-427A-7D89-4578-E326214349D4}"/>
              </a:ext>
            </a:extLst>
          </p:cNvPr>
          <p:cNvSpPr>
            <a:spLocks noGrp="1"/>
          </p:cNvSpPr>
          <p:nvPr>
            <p:ph type="title"/>
          </p:nvPr>
        </p:nvSpPr>
        <p:spPr>
          <a:xfrm>
            <a:off x="826396" y="586855"/>
            <a:ext cx="4230100" cy="3387497"/>
          </a:xfrm>
        </p:spPr>
        <p:txBody>
          <a:bodyPr anchor="b">
            <a:normAutofit/>
          </a:bodyPr>
          <a:lstStyle/>
          <a:p>
            <a:pPr algn="r"/>
            <a:r>
              <a:rPr lang="en-IN" sz="4000" b="1" i="0">
                <a:solidFill>
                  <a:srgbClr val="FFFFFF"/>
                </a:solidFill>
                <a:effectLst/>
                <a:latin typeface="Manrope"/>
              </a:rPr>
              <a:t>Salary Analysis:</a:t>
            </a:r>
            <a:r>
              <a:rPr lang="en-IN" sz="4000" b="0" i="0">
                <a:solidFill>
                  <a:srgbClr val="FFFFFF"/>
                </a:solidFill>
                <a:effectLst/>
                <a:latin typeface="Manrope"/>
              </a:rPr>
              <a:t> </a:t>
            </a:r>
            <a:endParaRPr lang="en-IN" sz="4000">
              <a:solidFill>
                <a:srgbClr val="FFFFFF"/>
              </a:solidFill>
            </a:endParaRPr>
          </a:p>
        </p:txBody>
      </p:sp>
      <p:sp>
        <p:nvSpPr>
          <p:cNvPr id="55" name="Content Placeholder 2">
            <a:extLst>
              <a:ext uri="{FF2B5EF4-FFF2-40B4-BE49-F238E27FC236}">
                <a16:creationId xmlns:a16="http://schemas.microsoft.com/office/drawing/2014/main" id="{943F771F-713C-8016-07B4-88A50FD4ECB1}"/>
              </a:ext>
            </a:extLst>
          </p:cNvPr>
          <p:cNvSpPr>
            <a:spLocks noGrp="1"/>
          </p:cNvSpPr>
          <p:nvPr>
            <p:ph idx="1"/>
          </p:nvPr>
        </p:nvSpPr>
        <p:spPr>
          <a:xfrm>
            <a:off x="6503158" y="649480"/>
            <a:ext cx="4862447" cy="5546047"/>
          </a:xfrm>
        </p:spPr>
        <p:txBody>
          <a:bodyPr anchor="ctr">
            <a:normAutofit/>
          </a:bodyPr>
          <a:lstStyle/>
          <a:p>
            <a:pPr marL="0" indent="0">
              <a:buNone/>
            </a:pPr>
            <a:r>
              <a:rPr lang="en-US" sz="2000" b="1" i="0" u="none" strike="noStrike" baseline="0">
                <a:latin typeface="Calibri" panose="020F0502020204030204" pitchFamily="34" charset="0"/>
              </a:rPr>
              <a:t>Average salary offered in this company is 49,965</a:t>
            </a:r>
          </a:p>
          <a:p>
            <a:endParaRPr lang="en-US" sz="2000" b="1">
              <a:latin typeface="Calibri" panose="020F0502020204030204" pitchFamily="34" charset="0"/>
            </a:endParaRPr>
          </a:p>
          <a:p>
            <a:pPr marL="0" indent="0">
              <a:buNone/>
            </a:pPr>
            <a:r>
              <a:rPr lang="en-US" sz="2000"/>
              <a:t>=SUM(G2:G7165)/COUNT(Employees[Application_id])</a:t>
            </a:r>
            <a:endParaRPr lang="en-IN" sz="2000"/>
          </a:p>
        </p:txBody>
      </p:sp>
    </p:spTree>
    <p:extLst>
      <p:ext uri="{BB962C8B-B14F-4D97-AF65-F5344CB8AC3E}">
        <p14:creationId xmlns:p14="http://schemas.microsoft.com/office/powerpoint/2010/main" val="11136052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353</TotalTime>
  <Words>820</Words>
  <Application>Microsoft Office PowerPoint</Application>
  <PresentationFormat>Widescreen</PresentationFormat>
  <Paragraphs>82</Paragraphs>
  <Slides>15</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Calibri</vt:lpstr>
      <vt:lpstr>Calibri Light</vt:lpstr>
      <vt:lpstr>DM Sans</vt:lpstr>
      <vt:lpstr>ff1</vt:lpstr>
      <vt:lpstr>Lucida Sans Unicode</vt:lpstr>
      <vt:lpstr>Manrope</vt:lpstr>
      <vt:lpstr>Söhne</vt:lpstr>
      <vt:lpstr>Verdana</vt:lpstr>
      <vt:lpstr>Wingdings</vt:lpstr>
      <vt:lpstr>Office Theme</vt:lpstr>
      <vt:lpstr>HIRING PROCESS ANALYTICS </vt:lpstr>
      <vt:lpstr>Project Description</vt:lpstr>
      <vt:lpstr>Approach </vt:lpstr>
      <vt:lpstr>Tech-Stack Used</vt:lpstr>
      <vt:lpstr>Specific Task Insights:</vt:lpstr>
      <vt:lpstr>Key Findings:</vt:lpstr>
      <vt:lpstr>Approach</vt:lpstr>
      <vt:lpstr>HIRING</vt:lpstr>
      <vt:lpstr>Salary Analysis: </vt:lpstr>
      <vt:lpstr>Salary Distribution</vt:lpstr>
      <vt:lpstr>Departmental Analysis</vt:lpstr>
      <vt:lpstr>Position Tier Analysis</vt:lpstr>
      <vt:lpstr>Recommendations:</vt:lpstr>
      <vt:lpstr>Result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HIRING PROCESS ANALYTICS </dc:title>
  <dc:creator>QSK261</dc:creator>
  <cp:lastModifiedBy>satyashree pawar</cp:lastModifiedBy>
  <cp:revision>8</cp:revision>
  <dcterms:created xsi:type="dcterms:W3CDTF">2023-12-06T11:54:25Z</dcterms:created>
  <dcterms:modified xsi:type="dcterms:W3CDTF">2023-12-25T14:13:46Z</dcterms:modified>
</cp:coreProperties>
</file>

<file path=docProps/thumbnail.jpeg>
</file>